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2" r:id="rId2"/>
    <p:sldId id="304" r:id="rId3"/>
    <p:sldId id="256" r:id="rId4"/>
    <p:sldId id="268" r:id="rId5"/>
    <p:sldId id="284" r:id="rId6"/>
    <p:sldId id="269" r:id="rId7"/>
    <p:sldId id="271" r:id="rId8"/>
    <p:sldId id="272" r:id="rId9"/>
    <p:sldId id="273" r:id="rId10"/>
    <p:sldId id="274" r:id="rId11"/>
    <p:sldId id="300" r:id="rId12"/>
    <p:sldId id="301" r:id="rId13"/>
    <p:sldId id="302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5" autoAdjust="0"/>
    <p:restoredTop sz="82139" autoAdjust="0"/>
  </p:normalViewPr>
  <p:slideViewPr>
    <p:cSldViewPr snapToGrid="0">
      <p:cViewPr varScale="1">
        <p:scale>
          <a:sx n="54" d="100"/>
          <a:sy n="54" d="100"/>
        </p:scale>
        <p:origin x="108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68A44-36AF-48BF-9EA8-F70F4DFA0AC9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03015-3F07-4934-8C89-78F3720D700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240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987E-7CB3-4AD2-89A7-5D535A120796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6078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 goal of the scientific method</a:t>
            </a:r>
          </a:p>
          <a:p>
            <a:endParaRPr lang="en-NZ" dirty="0"/>
          </a:p>
          <a:p>
            <a:r>
              <a:rPr lang="en-NZ" dirty="0"/>
              <a:t>A language between domain experts and data people</a:t>
            </a:r>
          </a:p>
          <a:p>
            <a:endParaRPr lang="en-NZ" dirty="0"/>
          </a:p>
          <a:p>
            <a:r>
              <a:rPr lang="en-NZ" dirty="0"/>
              <a:t>Applicable to all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883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 goal of the scientific method</a:t>
            </a:r>
          </a:p>
          <a:p>
            <a:endParaRPr lang="en-NZ" dirty="0"/>
          </a:p>
          <a:p>
            <a:r>
              <a:rPr lang="en-NZ" dirty="0"/>
              <a:t>A language between domain experts and data people</a:t>
            </a:r>
          </a:p>
          <a:p>
            <a:endParaRPr lang="en-NZ" dirty="0"/>
          </a:p>
          <a:p>
            <a:r>
              <a:rPr lang="en-NZ" dirty="0"/>
              <a:t>Applicable to all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173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987E-7CB3-4AD2-89A7-5D535A12079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918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987E-7CB3-4AD2-89A7-5D535A120796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33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828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 goal of the scientific method</a:t>
            </a:r>
          </a:p>
          <a:p>
            <a:endParaRPr lang="en-NZ" dirty="0"/>
          </a:p>
          <a:p>
            <a:r>
              <a:rPr lang="en-NZ" dirty="0"/>
              <a:t>A language between domain experts and data people</a:t>
            </a:r>
          </a:p>
          <a:p>
            <a:endParaRPr lang="en-NZ" dirty="0"/>
          </a:p>
          <a:p>
            <a:r>
              <a:rPr lang="en-NZ" dirty="0"/>
              <a:t>Applicable to all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259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Correlation is not causation, but sometimes it is.</a:t>
            </a:r>
          </a:p>
          <a:p>
            <a:r>
              <a:rPr lang="en-NZ" dirty="0"/>
              <a:t>Experiments </a:t>
            </a:r>
          </a:p>
          <a:p>
            <a:r>
              <a:rPr lang="en-NZ" dirty="0"/>
              <a:t>Smoking – Unethical</a:t>
            </a:r>
          </a:p>
          <a:p>
            <a:r>
              <a:rPr lang="en-NZ" dirty="0"/>
              <a:t>Observational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664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030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Out by about 17%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135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Causal salad: lettuce, tomatoes, ranch dressing, crotons.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391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3015-3F07-4934-8C89-78F3720D7007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05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1DC8-C61D-0ECA-E3BD-BF1C33DC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D4027-9501-CF7C-8EDF-C28211000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A078-43C7-734C-C10D-92EF8625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BC71-FD55-5121-7103-F555588F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A782B-9257-1C52-BDCF-2F46CE48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558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2BFC-4953-CB3A-252D-40C5F806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860CC-74C3-EFAA-6953-1E0DA1B7B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E36CF-44B4-7036-9B60-4FB82A16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EAD6-5606-88F4-C743-73C7A62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690D-C35E-28A7-C18D-1A0EBE24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051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C733B-4C02-E947-64C9-109BF9CF7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B2A2E-C44C-B2D4-EBEA-4C30A2CD9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CCC07-AA6E-27FF-5B30-873D837C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12DCC-D84C-1CE8-0A57-1A559982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5315B-C84E-E2DA-D503-332A9985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483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0DBE-6844-58A7-F74F-FF3F78E8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B14E-5556-0447-7A25-02D4A0986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75625-012D-CCCA-5021-AE1A51AA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6378-C543-D9CC-AFD6-25193C18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7737-2083-C3CB-AA08-609423C1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202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651E-F916-4977-F711-2600E464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692A5-BDDD-21D1-9B09-D3D6A93A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B54D-2576-B1AB-2CD0-BC6A57CB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C03E2-D147-4F0E-96C1-4A79DFDC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3041-502E-CAC0-D1B3-B14865B6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588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1CB9-C91F-9DFF-88F3-9C96F4E8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2B91-54A0-BEA1-4C79-033892A23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5DE94-6C70-0B4A-0B85-0115DC03E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D2682-768A-C605-F4C5-C34B706D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B60F5-93A9-E84E-B652-02EF2FC8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567F2-7520-6AF0-FA91-BCB9395C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93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45F5-202E-23CD-3CA2-BE104EA8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6AAD-7611-E7F4-3167-F6D1DB28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57130-B049-EFF4-198B-9C134BEF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16084-68DE-4A8F-96D4-FD63B2AE8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2056E-86A6-6254-39FB-4D31FA527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4512E-0D87-E989-BF23-4983451C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4C78B-1C6D-1EF2-344F-3CA5B1F2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197FB-5B3E-6024-FDD1-6558CB86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045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4564-F5EC-CBFE-E108-C690DCB1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E6610-3A6E-CF0A-557C-18CF28F3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E61C-CA6B-C33C-515F-578A3431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AB5D2-7195-C5EF-2DE1-09B47D8D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07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051E51-0298-CD80-4401-B57DB09C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E0B50-07D6-A5B0-3189-03534438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3FE2-F7EA-71D6-44AC-494705C5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556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FD6D-0AAA-9810-3E9A-F2426913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D3E2C-DF40-9C02-B4C3-B57241AE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AC05E-8729-1145-FD86-81ED2F058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BABAA-395B-3AA2-96F6-98A738FC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F8FEC-7D2A-959B-D87B-603B7FCB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531DE-3BB0-9FF0-21A4-F9EBA055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072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5447-4CD3-B3FF-D46C-16CFCE8A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0688F-5FF6-2291-3BFF-984F2EE50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8D34B-AB20-5A95-B812-935A5A777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AD9BF-B71A-1D79-0438-ADBE6175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62636-6069-659C-7332-49CEF44E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193D7-A32E-8A43-5412-9FE5BFFF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0958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B558C-63EE-8CD0-2537-B896F947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F3A11-664A-2BB0-AA3F-AAA56462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DA98-941B-FC65-DE30-999457C3F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0EAA8-B361-4D5C-A417-190A231312FA}" type="datetimeFigureOut">
              <a:rPr lang="en-NZ" smtClean="0"/>
              <a:t>2/12/2024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4BC32-1730-22BD-E293-EB95EA89A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7488-C574-A4AB-48D7-24D627160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A8FB0-5DCB-4729-A1AB-E524A8DE499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192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98F72-016A-953D-2650-740B8380C6B5}"/>
              </a:ext>
            </a:extLst>
          </p:cNvPr>
          <p:cNvGrpSpPr/>
          <p:nvPr/>
        </p:nvGrpSpPr>
        <p:grpSpPr>
          <a:xfrm rot="21387078" flipH="1">
            <a:off x="22271" y="-69850"/>
            <a:ext cx="1803354" cy="1511300"/>
            <a:chOff x="186509" y="314398"/>
            <a:chExt cx="2359888" cy="20887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8DAF6B-6C56-ED07-841A-02048B62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09" y="314398"/>
              <a:ext cx="2359888" cy="208879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CF7666-8318-FA2A-0632-7862B82190DE}"/>
                </a:ext>
              </a:extLst>
            </p:cNvPr>
            <p:cNvGrpSpPr/>
            <p:nvPr/>
          </p:nvGrpSpPr>
          <p:grpSpPr>
            <a:xfrm>
              <a:off x="273205" y="1367154"/>
              <a:ext cx="753409" cy="978379"/>
              <a:chOff x="5191000" y="3085092"/>
              <a:chExt cx="1235796" cy="16048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9D972C-5828-799B-75A2-8FDFFE4940CB}"/>
                  </a:ext>
                </a:extLst>
              </p:cNvPr>
              <p:cNvSpPr/>
              <p:nvPr/>
            </p:nvSpPr>
            <p:spPr>
              <a:xfrm>
                <a:off x="5191000" y="3405184"/>
                <a:ext cx="1235796" cy="126549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9C76A-BD18-60C0-A0C8-38773ED55913}"/>
                  </a:ext>
                </a:extLst>
              </p:cNvPr>
              <p:cNvSpPr txBox="1"/>
              <p:nvPr/>
            </p:nvSpPr>
            <p:spPr>
              <a:xfrm rot="21387078">
                <a:off x="5424086" y="3085092"/>
                <a:ext cx="695323" cy="1604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CD3E64D-C54E-E877-4EE7-04A3D5F319A3}"/>
              </a:ext>
            </a:extLst>
          </p:cNvPr>
          <p:cNvSpPr/>
          <p:nvPr/>
        </p:nvSpPr>
        <p:spPr>
          <a:xfrm>
            <a:off x="4495799" y="3549267"/>
            <a:ext cx="913252" cy="907632"/>
          </a:xfrm>
          <a:prstGeom prst="ellipse">
            <a:avLst/>
          </a:prstGeom>
          <a:solidFill>
            <a:schemeClr val="bg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C8CB62-AB46-C538-557B-5C330C3DB59B}"/>
              </a:ext>
            </a:extLst>
          </p:cNvPr>
          <p:cNvCxnSpPr>
            <a:cxnSpLocks/>
          </p:cNvCxnSpPr>
          <p:nvPr/>
        </p:nvCxnSpPr>
        <p:spPr>
          <a:xfrm>
            <a:off x="5542454" y="4004185"/>
            <a:ext cx="106546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71D6BD1-1B9F-B9D5-5B0F-09422ED536CD}"/>
              </a:ext>
            </a:extLst>
          </p:cNvPr>
          <p:cNvSpPr/>
          <p:nvPr/>
        </p:nvSpPr>
        <p:spPr>
          <a:xfrm>
            <a:off x="6748722" y="3539741"/>
            <a:ext cx="913251" cy="907633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58641-D816-D04C-C6C7-104E6013402A}"/>
              </a:ext>
            </a:extLst>
          </p:cNvPr>
          <p:cNvSpPr txBox="1"/>
          <p:nvPr/>
        </p:nvSpPr>
        <p:spPr>
          <a:xfrm>
            <a:off x="4640953" y="3524241"/>
            <a:ext cx="631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D979A-F2C3-F26C-EF6D-10BD9D7267FD}"/>
              </a:ext>
            </a:extLst>
          </p:cNvPr>
          <p:cNvSpPr txBox="1"/>
          <p:nvPr/>
        </p:nvSpPr>
        <p:spPr>
          <a:xfrm>
            <a:off x="6912925" y="3505191"/>
            <a:ext cx="631526" cy="84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4F827-E6CB-5159-B316-D79FCDA5457E}"/>
              </a:ext>
            </a:extLst>
          </p:cNvPr>
          <p:cNvSpPr txBox="1"/>
          <p:nvPr/>
        </p:nvSpPr>
        <p:spPr>
          <a:xfrm>
            <a:off x="8489373" y="6514708"/>
            <a:ext cx="37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Inference SLT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1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E3A3-F468-F86F-7812-12B4599DB25F}"/>
              </a:ext>
            </a:extLst>
          </p:cNvPr>
          <p:cNvSpPr txBox="1"/>
          <p:nvPr/>
        </p:nvSpPr>
        <p:spPr>
          <a:xfrm>
            <a:off x="1504950" y="1317212"/>
            <a:ext cx="95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Only A</a:t>
            </a:r>
            <a:endParaRPr lang="en-NZ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6F94F0B-E377-B6BB-AA0B-778D4799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11255" r="2588" b="13450"/>
          <a:stretch/>
        </p:blipFill>
        <p:spPr bwMode="auto">
          <a:xfrm>
            <a:off x="8648700" y="93228"/>
            <a:ext cx="3448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F007B-0450-D8B5-793C-FB7BEA83C5C2}"/>
              </a:ext>
            </a:extLst>
          </p:cNvPr>
          <p:cNvSpPr/>
          <p:nvPr/>
        </p:nvSpPr>
        <p:spPr>
          <a:xfrm>
            <a:off x="8562975" y="0"/>
            <a:ext cx="3629025" cy="19410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0FE08C45-811F-FC50-1D78-7F9545288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1" b="7510"/>
          <a:stretch/>
        </p:blipFill>
        <p:spPr bwMode="auto">
          <a:xfrm>
            <a:off x="1543050" y="1699686"/>
            <a:ext cx="6315075" cy="45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F42067B-BBB6-5E35-B68A-C0DFF38B5F1A}"/>
              </a:ext>
            </a:extLst>
          </p:cNvPr>
          <p:cNvSpPr/>
          <p:nvPr/>
        </p:nvSpPr>
        <p:spPr>
          <a:xfrm>
            <a:off x="2337157" y="4588288"/>
            <a:ext cx="4650903" cy="1905000"/>
          </a:xfrm>
          <a:custGeom>
            <a:avLst/>
            <a:gdLst>
              <a:gd name="connsiteX0" fmla="*/ 952500 w 5067300"/>
              <a:gd name="connsiteY0" fmla="*/ 1371600 h 1905000"/>
              <a:gd name="connsiteX1" fmla="*/ 885825 w 5067300"/>
              <a:gd name="connsiteY1" fmla="*/ 1276350 h 1905000"/>
              <a:gd name="connsiteX2" fmla="*/ 819150 w 5067300"/>
              <a:gd name="connsiteY2" fmla="*/ 1162050 h 1905000"/>
              <a:gd name="connsiteX3" fmla="*/ 714375 w 5067300"/>
              <a:gd name="connsiteY3" fmla="*/ 1066800 h 1905000"/>
              <a:gd name="connsiteX4" fmla="*/ 590550 w 5067300"/>
              <a:gd name="connsiteY4" fmla="*/ 952500 h 1905000"/>
              <a:gd name="connsiteX5" fmla="*/ 352425 w 5067300"/>
              <a:gd name="connsiteY5" fmla="*/ 657225 h 1905000"/>
              <a:gd name="connsiteX6" fmla="*/ 276225 w 5067300"/>
              <a:gd name="connsiteY6" fmla="*/ 514350 h 1905000"/>
              <a:gd name="connsiteX7" fmla="*/ 285750 w 5067300"/>
              <a:gd name="connsiteY7" fmla="*/ 457200 h 1905000"/>
              <a:gd name="connsiteX8" fmla="*/ 295275 w 5067300"/>
              <a:gd name="connsiteY8" fmla="*/ 428625 h 1905000"/>
              <a:gd name="connsiteX9" fmla="*/ 285750 w 5067300"/>
              <a:gd name="connsiteY9" fmla="*/ 304800 h 1905000"/>
              <a:gd name="connsiteX10" fmla="*/ 247650 w 5067300"/>
              <a:gd name="connsiteY10" fmla="*/ 219075 h 1905000"/>
              <a:gd name="connsiteX11" fmla="*/ 209550 w 5067300"/>
              <a:gd name="connsiteY11" fmla="*/ 209550 h 1905000"/>
              <a:gd name="connsiteX12" fmla="*/ 76200 w 5067300"/>
              <a:gd name="connsiteY12" fmla="*/ 200025 h 1905000"/>
              <a:gd name="connsiteX13" fmla="*/ 38100 w 5067300"/>
              <a:gd name="connsiteY13" fmla="*/ 190500 h 1905000"/>
              <a:gd name="connsiteX14" fmla="*/ 0 w 5067300"/>
              <a:gd name="connsiteY14" fmla="*/ 133350 h 1905000"/>
              <a:gd name="connsiteX15" fmla="*/ 57150 w 5067300"/>
              <a:gd name="connsiteY15" fmla="*/ 66675 h 1905000"/>
              <a:gd name="connsiteX16" fmla="*/ 85725 w 5067300"/>
              <a:gd name="connsiteY16" fmla="*/ 47625 h 1905000"/>
              <a:gd name="connsiteX17" fmla="*/ 104775 w 5067300"/>
              <a:gd name="connsiteY17" fmla="*/ 19050 h 1905000"/>
              <a:gd name="connsiteX18" fmla="*/ 342900 w 5067300"/>
              <a:gd name="connsiteY18" fmla="*/ 19050 h 1905000"/>
              <a:gd name="connsiteX19" fmla="*/ 400050 w 5067300"/>
              <a:gd name="connsiteY19" fmla="*/ 38100 h 1905000"/>
              <a:gd name="connsiteX20" fmla="*/ 533400 w 5067300"/>
              <a:gd name="connsiteY20" fmla="*/ 76200 h 1905000"/>
              <a:gd name="connsiteX21" fmla="*/ 819150 w 5067300"/>
              <a:gd name="connsiteY21" fmla="*/ 209550 h 1905000"/>
              <a:gd name="connsiteX22" fmla="*/ 895350 w 5067300"/>
              <a:gd name="connsiteY22" fmla="*/ 219075 h 1905000"/>
              <a:gd name="connsiteX23" fmla="*/ 942975 w 5067300"/>
              <a:gd name="connsiteY23" fmla="*/ 238125 h 1905000"/>
              <a:gd name="connsiteX24" fmla="*/ 914400 w 5067300"/>
              <a:gd name="connsiteY24" fmla="*/ 247650 h 1905000"/>
              <a:gd name="connsiteX25" fmla="*/ 1943100 w 5067300"/>
              <a:gd name="connsiteY25" fmla="*/ 314325 h 1905000"/>
              <a:gd name="connsiteX26" fmla="*/ 2257425 w 5067300"/>
              <a:gd name="connsiteY26" fmla="*/ 361950 h 1905000"/>
              <a:gd name="connsiteX27" fmla="*/ 2724150 w 5067300"/>
              <a:gd name="connsiteY27" fmla="*/ 285750 h 1905000"/>
              <a:gd name="connsiteX28" fmla="*/ 3095625 w 5067300"/>
              <a:gd name="connsiteY28" fmla="*/ 266700 h 1905000"/>
              <a:gd name="connsiteX29" fmla="*/ 3267075 w 5067300"/>
              <a:gd name="connsiteY29" fmla="*/ 247650 h 1905000"/>
              <a:gd name="connsiteX30" fmla="*/ 3781425 w 5067300"/>
              <a:gd name="connsiteY30" fmla="*/ 142875 h 1905000"/>
              <a:gd name="connsiteX31" fmla="*/ 3933825 w 5067300"/>
              <a:gd name="connsiteY31" fmla="*/ 123825 h 1905000"/>
              <a:gd name="connsiteX32" fmla="*/ 4019550 w 5067300"/>
              <a:gd name="connsiteY32" fmla="*/ 114300 h 1905000"/>
              <a:gd name="connsiteX33" fmla="*/ 4286250 w 5067300"/>
              <a:gd name="connsiteY33" fmla="*/ 76200 h 1905000"/>
              <a:gd name="connsiteX34" fmla="*/ 4391025 w 5067300"/>
              <a:gd name="connsiteY34" fmla="*/ 57150 h 1905000"/>
              <a:gd name="connsiteX35" fmla="*/ 4591050 w 5067300"/>
              <a:gd name="connsiteY35" fmla="*/ 38100 h 1905000"/>
              <a:gd name="connsiteX36" fmla="*/ 4733925 w 5067300"/>
              <a:gd name="connsiteY36" fmla="*/ 0 h 1905000"/>
              <a:gd name="connsiteX37" fmla="*/ 4810125 w 5067300"/>
              <a:gd name="connsiteY37" fmla="*/ 9525 h 1905000"/>
              <a:gd name="connsiteX38" fmla="*/ 4943475 w 5067300"/>
              <a:gd name="connsiteY38" fmla="*/ 19050 h 1905000"/>
              <a:gd name="connsiteX39" fmla="*/ 5000625 w 5067300"/>
              <a:gd name="connsiteY39" fmla="*/ 38100 h 1905000"/>
              <a:gd name="connsiteX40" fmla="*/ 5029200 w 5067300"/>
              <a:gd name="connsiteY40" fmla="*/ 66675 h 1905000"/>
              <a:gd name="connsiteX41" fmla="*/ 5057775 w 5067300"/>
              <a:gd name="connsiteY41" fmla="*/ 85725 h 1905000"/>
              <a:gd name="connsiteX42" fmla="*/ 5067300 w 5067300"/>
              <a:gd name="connsiteY42" fmla="*/ 123825 h 1905000"/>
              <a:gd name="connsiteX43" fmla="*/ 5010150 w 5067300"/>
              <a:gd name="connsiteY43" fmla="*/ 161925 h 1905000"/>
              <a:gd name="connsiteX44" fmla="*/ 4962525 w 5067300"/>
              <a:gd name="connsiteY44" fmla="*/ 228600 h 1905000"/>
              <a:gd name="connsiteX45" fmla="*/ 4924425 w 5067300"/>
              <a:gd name="connsiteY45" fmla="*/ 295275 h 1905000"/>
              <a:gd name="connsiteX46" fmla="*/ 4905375 w 5067300"/>
              <a:gd name="connsiteY46" fmla="*/ 323850 h 1905000"/>
              <a:gd name="connsiteX47" fmla="*/ 4848225 w 5067300"/>
              <a:gd name="connsiteY47" fmla="*/ 352425 h 1905000"/>
              <a:gd name="connsiteX48" fmla="*/ 4781550 w 5067300"/>
              <a:gd name="connsiteY48" fmla="*/ 457200 h 1905000"/>
              <a:gd name="connsiteX49" fmla="*/ 4733925 w 5067300"/>
              <a:gd name="connsiteY49" fmla="*/ 504825 h 1905000"/>
              <a:gd name="connsiteX50" fmla="*/ 4505325 w 5067300"/>
              <a:gd name="connsiteY50" fmla="*/ 819150 h 1905000"/>
              <a:gd name="connsiteX51" fmla="*/ 4333875 w 5067300"/>
              <a:gd name="connsiteY51" fmla="*/ 962025 h 1905000"/>
              <a:gd name="connsiteX52" fmla="*/ 4229100 w 5067300"/>
              <a:gd name="connsiteY52" fmla="*/ 1047750 h 1905000"/>
              <a:gd name="connsiteX53" fmla="*/ 3810000 w 5067300"/>
              <a:gd name="connsiteY53" fmla="*/ 1314450 h 1905000"/>
              <a:gd name="connsiteX54" fmla="*/ 3476625 w 5067300"/>
              <a:gd name="connsiteY54" fmla="*/ 1504950 h 1905000"/>
              <a:gd name="connsiteX55" fmla="*/ 3295650 w 5067300"/>
              <a:gd name="connsiteY55" fmla="*/ 1619250 h 1905000"/>
              <a:gd name="connsiteX56" fmla="*/ 3076575 w 5067300"/>
              <a:gd name="connsiteY56" fmla="*/ 1771650 h 1905000"/>
              <a:gd name="connsiteX57" fmla="*/ 2676525 w 5067300"/>
              <a:gd name="connsiteY57" fmla="*/ 1905000 h 1905000"/>
              <a:gd name="connsiteX58" fmla="*/ 2143125 w 5067300"/>
              <a:gd name="connsiteY58" fmla="*/ 1866900 h 1905000"/>
              <a:gd name="connsiteX59" fmla="*/ 1571625 w 5067300"/>
              <a:gd name="connsiteY59" fmla="*/ 1743075 h 1905000"/>
              <a:gd name="connsiteX60" fmla="*/ 1181100 w 5067300"/>
              <a:gd name="connsiteY60" fmla="*/ 1676400 h 1905000"/>
              <a:gd name="connsiteX61" fmla="*/ 1162050 w 5067300"/>
              <a:gd name="connsiteY61" fmla="*/ 1647825 h 1905000"/>
              <a:gd name="connsiteX62" fmla="*/ 1085850 w 5067300"/>
              <a:gd name="connsiteY62" fmla="*/ 1562100 h 1905000"/>
              <a:gd name="connsiteX63" fmla="*/ 1076325 w 5067300"/>
              <a:gd name="connsiteY63" fmla="*/ 1533525 h 1905000"/>
              <a:gd name="connsiteX64" fmla="*/ 1038225 w 5067300"/>
              <a:gd name="connsiteY64" fmla="*/ 1466850 h 1905000"/>
              <a:gd name="connsiteX65" fmla="*/ 1019175 w 5067300"/>
              <a:gd name="connsiteY65" fmla="*/ 1438275 h 1905000"/>
              <a:gd name="connsiteX66" fmla="*/ 990600 w 5067300"/>
              <a:gd name="connsiteY66" fmla="*/ 1419225 h 1905000"/>
              <a:gd name="connsiteX67" fmla="*/ 952500 w 5067300"/>
              <a:gd name="connsiteY67" fmla="*/ 1400175 h 1905000"/>
              <a:gd name="connsiteX68" fmla="*/ 952500 w 5067300"/>
              <a:gd name="connsiteY68" fmla="*/ 13716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067300" h="1905000">
                <a:moveTo>
                  <a:pt x="952500" y="1371600"/>
                </a:moveTo>
                <a:cubicBezTo>
                  <a:pt x="907621" y="1259402"/>
                  <a:pt x="968507" y="1393483"/>
                  <a:pt x="885825" y="1276350"/>
                </a:cubicBezTo>
                <a:cubicBezTo>
                  <a:pt x="860388" y="1240315"/>
                  <a:pt x="853593" y="1189604"/>
                  <a:pt x="819150" y="1162050"/>
                </a:cubicBezTo>
                <a:cubicBezTo>
                  <a:pt x="716754" y="1080133"/>
                  <a:pt x="830604" y="1174088"/>
                  <a:pt x="714375" y="1066800"/>
                </a:cubicBezTo>
                <a:cubicBezTo>
                  <a:pt x="629247" y="988220"/>
                  <a:pt x="666556" y="1033935"/>
                  <a:pt x="590550" y="952500"/>
                </a:cubicBezTo>
                <a:cubicBezTo>
                  <a:pt x="522708" y="879812"/>
                  <a:pt x="383020" y="714591"/>
                  <a:pt x="352425" y="657225"/>
                </a:cubicBezTo>
                <a:lnTo>
                  <a:pt x="276225" y="514350"/>
                </a:lnTo>
                <a:cubicBezTo>
                  <a:pt x="279400" y="495300"/>
                  <a:pt x="281560" y="476053"/>
                  <a:pt x="285750" y="457200"/>
                </a:cubicBezTo>
                <a:cubicBezTo>
                  <a:pt x="287928" y="447399"/>
                  <a:pt x="295275" y="438665"/>
                  <a:pt x="295275" y="428625"/>
                </a:cubicBezTo>
                <a:cubicBezTo>
                  <a:pt x="295275" y="387228"/>
                  <a:pt x="292206" y="345690"/>
                  <a:pt x="285750" y="304800"/>
                </a:cubicBezTo>
                <a:cubicBezTo>
                  <a:pt x="284203" y="295000"/>
                  <a:pt x="265797" y="231173"/>
                  <a:pt x="247650" y="219075"/>
                </a:cubicBezTo>
                <a:cubicBezTo>
                  <a:pt x="236758" y="211813"/>
                  <a:pt x="222561" y="210996"/>
                  <a:pt x="209550" y="209550"/>
                </a:cubicBezTo>
                <a:cubicBezTo>
                  <a:pt x="165259" y="204629"/>
                  <a:pt x="120650" y="203200"/>
                  <a:pt x="76200" y="200025"/>
                </a:cubicBezTo>
                <a:cubicBezTo>
                  <a:pt x="63500" y="196850"/>
                  <a:pt x="49466" y="196995"/>
                  <a:pt x="38100" y="190500"/>
                </a:cubicBezTo>
                <a:cubicBezTo>
                  <a:pt x="8721" y="173712"/>
                  <a:pt x="9092" y="160627"/>
                  <a:pt x="0" y="133350"/>
                </a:cubicBezTo>
                <a:cubicBezTo>
                  <a:pt x="21022" y="105320"/>
                  <a:pt x="30616" y="88786"/>
                  <a:pt x="57150" y="66675"/>
                </a:cubicBezTo>
                <a:cubicBezTo>
                  <a:pt x="65944" y="59346"/>
                  <a:pt x="76200" y="53975"/>
                  <a:pt x="85725" y="47625"/>
                </a:cubicBezTo>
                <a:cubicBezTo>
                  <a:pt x="92075" y="38100"/>
                  <a:pt x="94314" y="23699"/>
                  <a:pt x="104775" y="19050"/>
                </a:cubicBezTo>
                <a:cubicBezTo>
                  <a:pt x="153719" y="-2703"/>
                  <a:pt x="338703" y="18817"/>
                  <a:pt x="342900" y="19050"/>
                </a:cubicBezTo>
                <a:cubicBezTo>
                  <a:pt x="361950" y="25400"/>
                  <a:pt x="380742" y="32583"/>
                  <a:pt x="400050" y="38100"/>
                </a:cubicBezTo>
                <a:cubicBezTo>
                  <a:pt x="437219" y="48720"/>
                  <a:pt x="496289" y="59072"/>
                  <a:pt x="533400" y="76200"/>
                </a:cubicBezTo>
                <a:cubicBezTo>
                  <a:pt x="641787" y="126225"/>
                  <a:pt x="661914" y="189895"/>
                  <a:pt x="819150" y="209550"/>
                </a:cubicBezTo>
                <a:lnTo>
                  <a:pt x="895350" y="219075"/>
                </a:lnTo>
                <a:cubicBezTo>
                  <a:pt x="911225" y="225425"/>
                  <a:pt x="933491" y="223899"/>
                  <a:pt x="942975" y="238125"/>
                </a:cubicBezTo>
                <a:cubicBezTo>
                  <a:pt x="948544" y="246479"/>
                  <a:pt x="904732" y="244943"/>
                  <a:pt x="914400" y="247650"/>
                </a:cubicBezTo>
                <a:cubicBezTo>
                  <a:pt x="1302946" y="356443"/>
                  <a:pt x="1443721" y="308083"/>
                  <a:pt x="1943100" y="314325"/>
                </a:cubicBezTo>
                <a:cubicBezTo>
                  <a:pt x="2047875" y="330200"/>
                  <a:pt x="2151525" y="365824"/>
                  <a:pt x="2257425" y="361950"/>
                </a:cubicBezTo>
                <a:cubicBezTo>
                  <a:pt x="2414954" y="356187"/>
                  <a:pt x="2567523" y="303548"/>
                  <a:pt x="2724150" y="285750"/>
                </a:cubicBezTo>
                <a:cubicBezTo>
                  <a:pt x="2847345" y="271751"/>
                  <a:pt x="2971800" y="273050"/>
                  <a:pt x="3095625" y="266700"/>
                </a:cubicBezTo>
                <a:cubicBezTo>
                  <a:pt x="3152775" y="260350"/>
                  <a:pt x="3210488" y="257867"/>
                  <a:pt x="3267075" y="247650"/>
                </a:cubicBezTo>
                <a:cubicBezTo>
                  <a:pt x="3439262" y="216561"/>
                  <a:pt x="3607805" y="164577"/>
                  <a:pt x="3781425" y="142875"/>
                </a:cubicBezTo>
                <a:lnTo>
                  <a:pt x="3933825" y="123825"/>
                </a:lnTo>
                <a:cubicBezTo>
                  <a:pt x="3962371" y="120399"/>
                  <a:pt x="3991069" y="118228"/>
                  <a:pt x="4019550" y="114300"/>
                </a:cubicBezTo>
                <a:cubicBezTo>
                  <a:pt x="4436791" y="56749"/>
                  <a:pt x="4066036" y="103727"/>
                  <a:pt x="4286250" y="76200"/>
                </a:cubicBezTo>
                <a:cubicBezTo>
                  <a:pt x="4335941" y="59636"/>
                  <a:pt x="4312940" y="65228"/>
                  <a:pt x="4391025" y="57150"/>
                </a:cubicBezTo>
                <a:lnTo>
                  <a:pt x="4591050" y="38100"/>
                </a:lnTo>
                <a:cubicBezTo>
                  <a:pt x="4689674" y="13444"/>
                  <a:pt x="4642076" y="26243"/>
                  <a:pt x="4733925" y="0"/>
                </a:cubicBezTo>
                <a:cubicBezTo>
                  <a:pt x="4759325" y="3175"/>
                  <a:pt x="4784632" y="7207"/>
                  <a:pt x="4810125" y="9525"/>
                </a:cubicBezTo>
                <a:cubicBezTo>
                  <a:pt x="4854505" y="13560"/>
                  <a:pt x="4899405" y="12439"/>
                  <a:pt x="4943475" y="19050"/>
                </a:cubicBezTo>
                <a:cubicBezTo>
                  <a:pt x="4963333" y="22029"/>
                  <a:pt x="5000625" y="38100"/>
                  <a:pt x="5000625" y="38100"/>
                </a:cubicBezTo>
                <a:cubicBezTo>
                  <a:pt x="5010150" y="47625"/>
                  <a:pt x="5018852" y="58051"/>
                  <a:pt x="5029200" y="66675"/>
                </a:cubicBezTo>
                <a:cubicBezTo>
                  <a:pt x="5037994" y="74004"/>
                  <a:pt x="5051425" y="76200"/>
                  <a:pt x="5057775" y="85725"/>
                </a:cubicBezTo>
                <a:cubicBezTo>
                  <a:pt x="5065037" y="96617"/>
                  <a:pt x="5064125" y="111125"/>
                  <a:pt x="5067300" y="123825"/>
                </a:cubicBezTo>
                <a:cubicBezTo>
                  <a:pt x="5048250" y="136525"/>
                  <a:pt x="5015703" y="139713"/>
                  <a:pt x="5010150" y="161925"/>
                </a:cubicBezTo>
                <a:cubicBezTo>
                  <a:pt x="4993437" y="228777"/>
                  <a:pt x="5015145" y="175980"/>
                  <a:pt x="4962525" y="228600"/>
                </a:cubicBezTo>
                <a:cubicBezTo>
                  <a:pt x="4947054" y="244071"/>
                  <a:pt x="4934386" y="277844"/>
                  <a:pt x="4924425" y="295275"/>
                </a:cubicBezTo>
                <a:cubicBezTo>
                  <a:pt x="4918745" y="305214"/>
                  <a:pt x="4914533" y="316981"/>
                  <a:pt x="4905375" y="323850"/>
                </a:cubicBezTo>
                <a:cubicBezTo>
                  <a:pt x="4888336" y="336629"/>
                  <a:pt x="4867275" y="342900"/>
                  <a:pt x="4848225" y="352425"/>
                </a:cubicBezTo>
                <a:cubicBezTo>
                  <a:pt x="4830325" y="406126"/>
                  <a:pt x="4839460" y="388761"/>
                  <a:pt x="4781550" y="457200"/>
                </a:cubicBezTo>
                <a:cubicBezTo>
                  <a:pt x="4767048" y="474339"/>
                  <a:pt x="4747395" y="486864"/>
                  <a:pt x="4733925" y="504825"/>
                </a:cubicBezTo>
                <a:cubicBezTo>
                  <a:pt x="4663569" y="598633"/>
                  <a:pt x="4591527" y="740785"/>
                  <a:pt x="4505325" y="819150"/>
                </a:cubicBezTo>
                <a:cubicBezTo>
                  <a:pt x="4275204" y="1028351"/>
                  <a:pt x="4499796" y="831659"/>
                  <a:pt x="4333875" y="962025"/>
                </a:cubicBezTo>
                <a:cubicBezTo>
                  <a:pt x="4097690" y="1147599"/>
                  <a:pt x="4376010" y="937567"/>
                  <a:pt x="4229100" y="1047750"/>
                </a:cubicBezTo>
                <a:cubicBezTo>
                  <a:pt x="4083442" y="902092"/>
                  <a:pt x="4231692" y="1031473"/>
                  <a:pt x="3810000" y="1314450"/>
                </a:cubicBezTo>
                <a:cubicBezTo>
                  <a:pt x="3703723" y="1385768"/>
                  <a:pt x="3586732" y="1439701"/>
                  <a:pt x="3476625" y="1504950"/>
                </a:cubicBezTo>
                <a:cubicBezTo>
                  <a:pt x="3415244" y="1541324"/>
                  <a:pt x="3355016" y="1579673"/>
                  <a:pt x="3295650" y="1619250"/>
                </a:cubicBezTo>
                <a:cubicBezTo>
                  <a:pt x="3221634" y="1668594"/>
                  <a:pt x="3154017" y="1727878"/>
                  <a:pt x="3076575" y="1771650"/>
                </a:cubicBezTo>
                <a:cubicBezTo>
                  <a:pt x="2902318" y="1870143"/>
                  <a:pt x="2856954" y="1867015"/>
                  <a:pt x="2676525" y="1905000"/>
                </a:cubicBezTo>
                <a:cubicBezTo>
                  <a:pt x="2498725" y="1892300"/>
                  <a:pt x="2319494" y="1892747"/>
                  <a:pt x="2143125" y="1866900"/>
                </a:cubicBezTo>
                <a:cubicBezTo>
                  <a:pt x="1950265" y="1838636"/>
                  <a:pt x="1762832" y="1780938"/>
                  <a:pt x="1571625" y="1743075"/>
                </a:cubicBezTo>
                <a:cubicBezTo>
                  <a:pt x="1442082" y="1717423"/>
                  <a:pt x="1311275" y="1698625"/>
                  <a:pt x="1181100" y="1676400"/>
                </a:cubicBezTo>
                <a:cubicBezTo>
                  <a:pt x="1174750" y="1666875"/>
                  <a:pt x="1169379" y="1656619"/>
                  <a:pt x="1162050" y="1647825"/>
                </a:cubicBezTo>
                <a:cubicBezTo>
                  <a:pt x="1137574" y="1618454"/>
                  <a:pt x="1108789" y="1592686"/>
                  <a:pt x="1085850" y="1562100"/>
                </a:cubicBezTo>
                <a:cubicBezTo>
                  <a:pt x="1079826" y="1554068"/>
                  <a:pt x="1080815" y="1542505"/>
                  <a:pt x="1076325" y="1533525"/>
                </a:cubicBezTo>
                <a:cubicBezTo>
                  <a:pt x="1064877" y="1510630"/>
                  <a:pt x="1051395" y="1488800"/>
                  <a:pt x="1038225" y="1466850"/>
                </a:cubicBezTo>
                <a:cubicBezTo>
                  <a:pt x="1032335" y="1457034"/>
                  <a:pt x="1027270" y="1446370"/>
                  <a:pt x="1019175" y="1438275"/>
                </a:cubicBezTo>
                <a:cubicBezTo>
                  <a:pt x="1011080" y="1430180"/>
                  <a:pt x="1000539" y="1424905"/>
                  <a:pt x="990600" y="1419225"/>
                </a:cubicBezTo>
                <a:cubicBezTo>
                  <a:pt x="978272" y="1412180"/>
                  <a:pt x="962540" y="1410215"/>
                  <a:pt x="952500" y="1400175"/>
                </a:cubicBezTo>
                <a:lnTo>
                  <a:pt x="952500" y="1371600"/>
                </a:ln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6D1D-7029-4398-E076-56D98E6D0EC2}"/>
              </a:ext>
            </a:extLst>
          </p:cNvPr>
          <p:cNvSpPr txBox="1"/>
          <p:nvPr/>
        </p:nvSpPr>
        <p:spPr>
          <a:xfrm>
            <a:off x="10938552" y="6581001"/>
            <a:ext cx="1417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i="1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Adjusted correctly</a:t>
            </a:r>
            <a:endParaRPr lang="en-NZ" sz="1200" i="1" dirty="0"/>
          </a:p>
        </p:txBody>
      </p:sp>
      <p:pic>
        <p:nvPicPr>
          <p:cNvPr id="8" name="Picture 2" descr="checkmark icon">
            <a:extLst>
              <a:ext uri="{FF2B5EF4-FFF2-40B4-BE49-F238E27FC236}">
                <a16:creationId xmlns:a16="http://schemas.microsoft.com/office/drawing/2014/main" id="{5387412C-FF24-D248-CC8C-20750A43E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630722"/>
            <a:ext cx="342899" cy="3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93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Luxury Bayesian Inference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E3A3-F468-F86F-7812-12B4599DB25F}"/>
              </a:ext>
            </a:extLst>
          </p:cNvPr>
          <p:cNvSpPr txBox="1"/>
          <p:nvPr/>
        </p:nvSpPr>
        <p:spPr>
          <a:xfrm>
            <a:off x="1504950" y="1317212"/>
            <a:ext cx="508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Include all variables but specify causal structure</a:t>
            </a:r>
            <a:endParaRPr lang="en-NZ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6F94F0B-E377-B6BB-AA0B-778D4799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11255" r="2588" b="13450"/>
          <a:stretch/>
        </p:blipFill>
        <p:spPr bwMode="auto">
          <a:xfrm>
            <a:off x="8648700" y="93228"/>
            <a:ext cx="3448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F007B-0450-D8B5-793C-FB7BEA83C5C2}"/>
              </a:ext>
            </a:extLst>
          </p:cNvPr>
          <p:cNvSpPr/>
          <p:nvPr/>
        </p:nvSpPr>
        <p:spPr>
          <a:xfrm>
            <a:off x="8562975" y="0"/>
            <a:ext cx="3629025" cy="19410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A34750-7D5A-9F60-75CD-5AE2EE68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597" y="2055812"/>
            <a:ext cx="5144218" cy="4372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5CD510-C1A4-B55A-6A3E-866D45D7C0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03" b="-840"/>
          <a:stretch/>
        </p:blipFill>
        <p:spPr>
          <a:xfrm>
            <a:off x="3233588" y="2055812"/>
            <a:ext cx="2862412" cy="2620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E834A4-623E-82DF-78EF-7719D18B9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17" y="2022649"/>
            <a:ext cx="1436378" cy="2105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261F3C-BE30-F0DC-5CC9-AF18CD477BE5}"/>
              </a:ext>
            </a:extLst>
          </p:cNvPr>
          <p:cNvSpPr/>
          <p:nvPr/>
        </p:nvSpPr>
        <p:spPr>
          <a:xfrm>
            <a:off x="3114492" y="3148445"/>
            <a:ext cx="3032855" cy="1552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61C4EB-CA37-D52E-4E4A-52D009D79BD3}"/>
              </a:ext>
            </a:extLst>
          </p:cNvPr>
          <p:cNvSpPr/>
          <p:nvPr/>
        </p:nvSpPr>
        <p:spPr>
          <a:xfrm>
            <a:off x="6602374" y="5049982"/>
            <a:ext cx="5378344" cy="144289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4A2F4-EF1C-5EDD-72D7-951D20D48181}"/>
              </a:ext>
            </a:extLst>
          </p:cNvPr>
          <p:cNvSpPr/>
          <p:nvPr/>
        </p:nvSpPr>
        <p:spPr>
          <a:xfrm>
            <a:off x="6630860" y="3127663"/>
            <a:ext cx="5378344" cy="5299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DAD96-275A-7EB1-57FE-A5FE8960E3BC}"/>
              </a:ext>
            </a:extLst>
          </p:cNvPr>
          <p:cNvSpPr/>
          <p:nvPr/>
        </p:nvSpPr>
        <p:spPr>
          <a:xfrm>
            <a:off x="6490253" y="2012257"/>
            <a:ext cx="5378344" cy="70871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8A13C-B1DB-506E-C355-B8EDB056C389}"/>
              </a:ext>
            </a:extLst>
          </p:cNvPr>
          <p:cNvSpPr/>
          <p:nvPr/>
        </p:nvSpPr>
        <p:spPr>
          <a:xfrm>
            <a:off x="6682083" y="3949988"/>
            <a:ext cx="5378344" cy="52993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42865-E60C-3195-617A-491BDA42E28C}"/>
              </a:ext>
            </a:extLst>
          </p:cNvPr>
          <p:cNvSpPr/>
          <p:nvPr/>
        </p:nvSpPr>
        <p:spPr>
          <a:xfrm>
            <a:off x="6682083" y="4772313"/>
            <a:ext cx="5378344" cy="1362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D3BA-9A45-D5B4-082B-05222C1F9319}"/>
              </a:ext>
            </a:extLst>
          </p:cNvPr>
          <p:cNvSpPr/>
          <p:nvPr/>
        </p:nvSpPr>
        <p:spPr>
          <a:xfrm>
            <a:off x="3020976" y="2737478"/>
            <a:ext cx="3126371" cy="13272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7C168F-F2B7-71EE-A472-E57AB02AB7D0}"/>
              </a:ext>
            </a:extLst>
          </p:cNvPr>
          <p:cNvSpPr/>
          <p:nvPr/>
        </p:nvSpPr>
        <p:spPr>
          <a:xfrm>
            <a:off x="3166755" y="2326511"/>
            <a:ext cx="3126371" cy="13272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672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= </a:t>
            </a:r>
            <a:endParaRPr lang="en-NZ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1F71F-062C-CCF4-701E-BB203EB296CE}"/>
              </a:ext>
            </a:extLst>
          </p:cNvPr>
          <p:cNvGrpSpPr/>
          <p:nvPr/>
        </p:nvGrpSpPr>
        <p:grpSpPr>
          <a:xfrm>
            <a:off x="3808866" y="3424671"/>
            <a:ext cx="4574268" cy="3118819"/>
            <a:chOff x="3808866" y="2333625"/>
            <a:chExt cx="4574268" cy="31188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E35365-77B5-7064-B084-A7B6DB73D2DD}"/>
                </a:ext>
              </a:extLst>
            </p:cNvPr>
            <p:cNvGrpSpPr/>
            <p:nvPr/>
          </p:nvGrpSpPr>
          <p:grpSpPr>
            <a:xfrm>
              <a:off x="3808866" y="2333625"/>
              <a:ext cx="4574268" cy="3118819"/>
              <a:chOff x="3808866" y="2333625"/>
              <a:chExt cx="4574268" cy="3118819"/>
            </a:xfrm>
          </p:grpSpPr>
          <p:pic>
            <p:nvPicPr>
              <p:cNvPr id="8" name="Picture 2" descr="Feathered Dinosaur Venn Diagram">
                <a:extLst>
                  <a:ext uri="{FF2B5EF4-FFF2-40B4-BE49-F238E27FC236}">
                    <a16:creationId xmlns:a16="http://schemas.microsoft.com/office/drawing/2014/main" id="{C958430E-B50B-3AC3-37A2-B3E07A2104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8866" y="2333625"/>
                <a:ext cx="4574268" cy="3118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822D0E-F770-5C87-37B0-1E5B56ED5AE9}"/>
                  </a:ext>
                </a:extLst>
              </p:cNvPr>
              <p:cNvSpPr/>
              <p:nvPr/>
            </p:nvSpPr>
            <p:spPr>
              <a:xfrm>
                <a:off x="3881437" y="2417190"/>
                <a:ext cx="4429125" cy="29486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BC6C89-057F-7D9C-2B05-3885C1B4309D}"/>
                </a:ext>
              </a:extLst>
            </p:cNvPr>
            <p:cNvGrpSpPr/>
            <p:nvPr/>
          </p:nvGrpSpPr>
          <p:grpSpPr>
            <a:xfrm>
              <a:off x="4484913" y="2579512"/>
              <a:ext cx="3222171" cy="2220686"/>
              <a:chOff x="4484913" y="2579512"/>
              <a:chExt cx="3222171" cy="2220686"/>
            </a:xfrm>
          </p:grpSpPr>
          <p:pic>
            <p:nvPicPr>
              <p:cNvPr id="4098" name="Picture 2" descr="Overlapping Circles">
                <a:extLst>
                  <a:ext uri="{FF2B5EF4-FFF2-40B4-BE49-F238E27FC236}">
                    <a16:creationId xmlns:a16="http://schemas.microsoft.com/office/drawing/2014/main" id="{0AB38569-55F9-4DA5-A78C-18A5D9EE1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1" t="2602" r="1878" b="3008"/>
              <a:stretch/>
            </p:blipFill>
            <p:spPr bwMode="auto">
              <a:xfrm>
                <a:off x="4484913" y="2579512"/>
                <a:ext cx="3222171" cy="2220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9BB6D2-7B25-7EDD-C882-56D022F7B48B}"/>
                  </a:ext>
                </a:extLst>
              </p:cNvPr>
              <p:cNvSpPr/>
              <p:nvPr/>
            </p:nvSpPr>
            <p:spPr>
              <a:xfrm>
                <a:off x="4854122" y="3481176"/>
                <a:ext cx="775153" cy="462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E19B6B-5EDD-BBFF-F8D3-0B1D59A9BB59}"/>
                  </a:ext>
                </a:extLst>
              </p:cNvPr>
              <p:cNvSpPr/>
              <p:nvPr/>
            </p:nvSpPr>
            <p:spPr>
              <a:xfrm>
                <a:off x="6562727" y="3481176"/>
                <a:ext cx="876298" cy="462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2B644FE-8EBC-599A-C803-6473A8EBB476}"/>
                  </a:ext>
                </a:extLst>
              </p:cNvPr>
              <p:cNvSpPr/>
              <p:nvPr/>
            </p:nvSpPr>
            <p:spPr>
              <a:xfrm>
                <a:off x="5769634" y="3186113"/>
                <a:ext cx="690697" cy="1055478"/>
              </a:xfrm>
              <a:custGeom>
                <a:avLst/>
                <a:gdLst>
                  <a:gd name="connsiteX0" fmla="*/ 247785 w 690697"/>
                  <a:gd name="connsiteY0" fmla="*/ 1054893 h 1055478"/>
                  <a:gd name="connsiteX1" fmla="*/ 200160 w 690697"/>
                  <a:gd name="connsiteY1" fmla="*/ 1016793 h 1055478"/>
                  <a:gd name="connsiteX2" fmla="*/ 176347 w 690697"/>
                  <a:gd name="connsiteY2" fmla="*/ 1000125 h 1055478"/>
                  <a:gd name="connsiteX3" fmla="*/ 169204 w 690697"/>
                  <a:gd name="connsiteY3" fmla="*/ 992981 h 1055478"/>
                  <a:gd name="connsiteX4" fmla="*/ 164441 w 690697"/>
                  <a:gd name="connsiteY4" fmla="*/ 985837 h 1055478"/>
                  <a:gd name="connsiteX5" fmla="*/ 157297 w 690697"/>
                  <a:gd name="connsiteY5" fmla="*/ 983456 h 1055478"/>
                  <a:gd name="connsiteX6" fmla="*/ 150154 w 690697"/>
                  <a:gd name="connsiteY6" fmla="*/ 976312 h 1055478"/>
                  <a:gd name="connsiteX7" fmla="*/ 135866 w 690697"/>
                  <a:gd name="connsiteY7" fmla="*/ 957262 h 1055478"/>
                  <a:gd name="connsiteX8" fmla="*/ 128722 w 690697"/>
                  <a:gd name="connsiteY8" fmla="*/ 952500 h 1055478"/>
                  <a:gd name="connsiteX9" fmla="*/ 121579 w 690697"/>
                  <a:gd name="connsiteY9" fmla="*/ 942975 h 1055478"/>
                  <a:gd name="connsiteX10" fmla="*/ 114435 w 690697"/>
                  <a:gd name="connsiteY10" fmla="*/ 935831 h 1055478"/>
                  <a:gd name="connsiteX11" fmla="*/ 102529 w 690697"/>
                  <a:gd name="connsiteY11" fmla="*/ 914400 h 1055478"/>
                  <a:gd name="connsiteX12" fmla="*/ 93004 w 690697"/>
                  <a:gd name="connsiteY12" fmla="*/ 897731 h 1055478"/>
                  <a:gd name="connsiteX13" fmla="*/ 85860 w 690697"/>
                  <a:gd name="connsiteY13" fmla="*/ 871537 h 1055478"/>
                  <a:gd name="connsiteX14" fmla="*/ 83479 w 690697"/>
                  <a:gd name="connsiteY14" fmla="*/ 859631 h 1055478"/>
                  <a:gd name="connsiteX15" fmla="*/ 69191 w 690697"/>
                  <a:gd name="connsiteY15" fmla="*/ 840581 h 1055478"/>
                  <a:gd name="connsiteX16" fmla="*/ 52522 w 690697"/>
                  <a:gd name="connsiteY16" fmla="*/ 819150 h 1055478"/>
                  <a:gd name="connsiteX17" fmla="*/ 47760 w 690697"/>
                  <a:gd name="connsiteY17" fmla="*/ 812006 h 1055478"/>
                  <a:gd name="connsiteX18" fmla="*/ 40616 w 690697"/>
                  <a:gd name="connsiteY18" fmla="*/ 804862 h 1055478"/>
                  <a:gd name="connsiteX19" fmla="*/ 35854 w 690697"/>
                  <a:gd name="connsiteY19" fmla="*/ 795337 h 1055478"/>
                  <a:gd name="connsiteX20" fmla="*/ 31091 w 690697"/>
                  <a:gd name="connsiteY20" fmla="*/ 788193 h 1055478"/>
                  <a:gd name="connsiteX21" fmla="*/ 19185 w 690697"/>
                  <a:gd name="connsiteY21" fmla="*/ 769143 h 1055478"/>
                  <a:gd name="connsiteX22" fmla="*/ 12041 w 690697"/>
                  <a:gd name="connsiteY22" fmla="*/ 752475 h 1055478"/>
                  <a:gd name="connsiteX23" fmla="*/ 9660 w 690697"/>
                  <a:gd name="connsiteY23" fmla="*/ 742950 h 1055478"/>
                  <a:gd name="connsiteX24" fmla="*/ 7279 w 690697"/>
                  <a:gd name="connsiteY24" fmla="*/ 735806 h 1055478"/>
                  <a:gd name="connsiteX25" fmla="*/ 2516 w 690697"/>
                  <a:gd name="connsiteY25" fmla="*/ 697706 h 1055478"/>
                  <a:gd name="connsiteX26" fmla="*/ 7279 w 690697"/>
                  <a:gd name="connsiteY26" fmla="*/ 669131 h 1055478"/>
                  <a:gd name="connsiteX27" fmla="*/ 16804 w 690697"/>
                  <a:gd name="connsiteY27" fmla="*/ 635793 h 1055478"/>
                  <a:gd name="connsiteX28" fmla="*/ 35854 w 690697"/>
                  <a:gd name="connsiteY28" fmla="*/ 550068 h 1055478"/>
                  <a:gd name="connsiteX29" fmla="*/ 38235 w 690697"/>
                  <a:gd name="connsiteY29" fmla="*/ 528637 h 1055478"/>
                  <a:gd name="connsiteX30" fmla="*/ 54904 w 690697"/>
                  <a:gd name="connsiteY30" fmla="*/ 469106 h 1055478"/>
                  <a:gd name="connsiteX31" fmla="*/ 26329 w 690697"/>
                  <a:gd name="connsiteY31" fmla="*/ 428625 h 1055478"/>
                  <a:gd name="connsiteX32" fmla="*/ 19185 w 690697"/>
                  <a:gd name="connsiteY32" fmla="*/ 409575 h 1055478"/>
                  <a:gd name="connsiteX33" fmla="*/ 7279 w 690697"/>
                  <a:gd name="connsiteY33" fmla="*/ 383381 h 1055478"/>
                  <a:gd name="connsiteX34" fmla="*/ 4897 w 690697"/>
                  <a:gd name="connsiteY34" fmla="*/ 361950 h 1055478"/>
                  <a:gd name="connsiteX35" fmla="*/ 135 w 690697"/>
                  <a:gd name="connsiteY35" fmla="*/ 338137 h 1055478"/>
                  <a:gd name="connsiteX36" fmla="*/ 28710 w 690697"/>
                  <a:gd name="connsiteY36" fmla="*/ 273843 h 1055478"/>
                  <a:gd name="connsiteX37" fmla="*/ 35854 w 690697"/>
                  <a:gd name="connsiteY37" fmla="*/ 259556 h 1055478"/>
                  <a:gd name="connsiteX38" fmla="*/ 45379 w 690697"/>
                  <a:gd name="connsiteY38" fmla="*/ 245268 h 1055478"/>
                  <a:gd name="connsiteX39" fmla="*/ 59666 w 690697"/>
                  <a:gd name="connsiteY39" fmla="*/ 219075 h 1055478"/>
                  <a:gd name="connsiteX40" fmla="*/ 62047 w 690697"/>
                  <a:gd name="connsiteY40" fmla="*/ 202406 h 1055478"/>
                  <a:gd name="connsiteX41" fmla="*/ 69191 w 690697"/>
                  <a:gd name="connsiteY41" fmla="*/ 190500 h 1055478"/>
                  <a:gd name="connsiteX42" fmla="*/ 112054 w 690697"/>
                  <a:gd name="connsiteY42" fmla="*/ 123825 h 1055478"/>
                  <a:gd name="connsiteX43" fmla="*/ 114435 w 690697"/>
                  <a:gd name="connsiteY43" fmla="*/ 66675 h 1055478"/>
                  <a:gd name="connsiteX44" fmla="*/ 131104 w 690697"/>
                  <a:gd name="connsiteY44" fmla="*/ 47625 h 1055478"/>
                  <a:gd name="connsiteX45" fmla="*/ 216829 w 690697"/>
                  <a:gd name="connsiteY45" fmla="*/ 4762 h 1055478"/>
                  <a:gd name="connsiteX46" fmla="*/ 240641 w 690697"/>
                  <a:gd name="connsiteY46" fmla="*/ 0 h 1055478"/>
                  <a:gd name="connsiteX47" fmla="*/ 369229 w 690697"/>
                  <a:gd name="connsiteY47" fmla="*/ 4762 h 1055478"/>
                  <a:gd name="connsiteX48" fmla="*/ 464479 w 690697"/>
                  <a:gd name="connsiteY48" fmla="*/ 47625 h 1055478"/>
                  <a:gd name="connsiteX49" fmla="*/ 485910 w 690697"/>
                  <a:gd name="connsiteY49" fmla="*/ 54768 h 1055478"/>
                  <a:gd name="connsiteX50" fmla="*/ 552585 w 690697"/>
                  <a:gd name="connsiteY50" fmla="*/ 54768 h 1055478"/>
                  <a:gd name="connsiteX51" fmla="*/ 564491 w 690697"/>
                  <a:gd name="connsiteY51" fmla="*/ 64293 h 1055478"/>
                  <a:gd name="connsiteX52" fmla="*/ 571635 w 690697"/>
                  <a:gd name="connsiteY52" fmla="*/ 69056 h 1055478"/>
                  <a:gd name="connsiteX53" fmla="*/ 576397 w 690697"/>
                  <a:gd name="connsiteY53" fmla="*/ 76200 h 1055478"/>
                  <a:gd name="connsiteX54" fmla="*/ 588304 w 690697"/>
                  <a:gd name="connsiteY54" fmla="*/ 88106 h 1055478"/>
                  <a:gd name="connsiteX55" fmla="*/ 593066 w 690697"/>
                  <a:gd name="connsiteY55" fmla="*/ 104775 h 1055478"/>
                  <a:gd name="connsiteX56" fmla="*/ 602591 w 690697"/>
                  <a:gd name="connsiteY56" fmla="*/ 126206 h 1055478"/>
                  <a:gd name="connsiteX57" fmla="*/ 604972 w 690697"/>
                  <a:gd name="connsiteY57" fmla="*/ 142875 h 1055478"/>
                  <a:gd name="connsiteX58" fmla="*/ 609735 w 690697"/>
                  <a:gd name="connsiteY58" fmla="*/ 173831 h 1055478"/>
                  <a:gd name="connsiteX59" fmla="*/ 614497 w 690697"/>
                  <a:gd name="connsiteY59" fmla="*/ 240506 h 1055478"/>
                  <a:gd name="connsiteX60" fmla="*/ 616879 w 690697"/>
                  <a:gd name="connsiteY60" fmla="*/ 247650 h 1055478"/>
                  <a:gd name="connsiteX61" fmla="*/ 631166 w 690697"/>
                  <a:gd name="connsiteY61" fmla="*/ 271462 h 1055478"/>
                  <a:gd name="connsiteX62" fmla="*/ 647835 w 690697"/>
                  <a:gd name="connsiteY62" fmla="*/ 316706 h 1055478"/>
                  <a:gd name="connsiteX63" fmla="*/ 647835 w 690697"/>
                  <a:gd name="connsiteY63" fmla="*/ 428625 h 1055478"/>
                  <a:gd name="connsiteX64" fmla="*/ 640691 w 690697"/>
                  <a:gd name="connsiteY64" fmla="*/ 464343 h 1055478"/>
                  <a:gd name="connsiteX65" fmla="*/ 643072 w 690697"/>
                  <a:gd name="connsiteY65" fmla="*/ 561975 h 1055478"/>
                  <a:gd name="connsiteX66" fmla="*/ 652597 w 690697"/>
                  <a:gd name="connsiteY66" fmla="*/ 583406 h 1055478"/>
                  <a:gd name="connsiteX67" fmla="*/ 678791 w 690697"/>
                  <a:gd name="connsiteY67" fmla="*/ 650081 h 1055478"/>
                  <a:gd name="connsiteX68" fmla="*/ 683554 w 690697"/>
                  <a:gd name="connsiteY68" fmla="*/ 666750 h 1055478"/>
                  <a:gd name="connsiteX69" fmla="*/ 688316 w 690697"/>
                  <a:gd name="connsiteY69" fmla="*/ 678656 h 1055478"/>
                  <a:gd name="connsiteX70" fmla="*/ 690697 w 690697"/>
                  <a:gd name="connsiteY70" fmla="*/ 685800 h 1055478"/>
                  <a:gd name="connsiteX71" fmla="*/ 685935 w 690697"/>
                  <a:gd name="connsiteY71" fmla="*/ 695325 h 1055478"/>
                  <a:gd name="connsiteX72" fmla="*/ 683554 w 690697"/>
                  <a:gd name="connsiteY72" fmla="*/ 702468 h 1055478"/>
                  <a:gd name="connsiteX73" fmla="*/ 674029 w 690697"/>
                  <a:gd name="connsiteY73" fmla="*/ 714375 h 1055478"/>
                  <a:gd name="connsiteX74" fmla="*/ 669266 w 690697"/>
                  <a:gd name="connsiteY74" fmla="*/ 726281 h 1055478"/>
                  <a:gd name="connsiteX75" fmla="*/ 662122 w 690697"/>
                  <a:gd name="connsiteY75" fmla="*/ 738187 h 1055478"/>
                  <a:gd name="connsiteX76" fmla="*/ 650216 w 690697"/>
                  <a:gd name="connsiteY76" fmla="*/ 759618 h 1055478"/>
                  <a:gd name="connsiteX77" fmla="*/ 645454 w 690697"/>
                  <a:gd name="connsiteY77" fmla="*/ 773906 h 1055478"/>
                  <a:gd name="connsiteX78" fmla="*/ 643072 w 690697"/>
                  <a:gd name="connsiteY78" fmla="*/ 788193 h 1055478"/>
                  <a:gd name="connsiteX79" fmla="*/ 638310 w 690697"/>
                  <a:gd name="connsiteY79" fmla="*/ 800100 h 1055478"/>
                  <a:gd name="connsiteX80" fmla="*/ 631166 w 690697"/>
                  <a:gd name="connsiteY80" fmla="*/ 828675 h 1055478"/>
                  <a:gd name="connsiteX81" fmla="*/ 626404 w 690697"/>
                  <a:gd name="connsiteY81" fmla="*/ 838200 h 1055478"/>
                  <a:gd name="connsiteX82" fmla="*/ 619260 w 690697"/>
                  <a:gd name="connsiteY82" fmla="*/ 840581 h 1055478"/>
                  <a:gd name="connsiteX83" fmla="*/ 581160 w 690697"/>
                  <a:gd name="connsiteY83" fmla="*/ 876300 h 1055478"/>
                  <a:gd name="connsiteX84" fmla="*/ 571635 w 690697"/>
                  <a:gd name="connsiteY84" fmla="*/ 895350 h 1055478"/>
                  <a:gd name="connsiteX85" fmla="*/ 554966 w 690697"/>
                  <a:gd name="connsiteY85" fmla="*/ 931068 h 1055478"/>
                  <a:gd name="connsiteX86" fmla="*/ 547822 w 690697"/>
                  <a:gd name="connsiteY86" fmla="*/ 947737 h 1055478"/>
                  <a:gd name="connsiteX87" fmla="*/ 493054 w 690697"/>
                  <a:gd name="connsiteY87" fmla="*/ 990600 h 1055478"/>
                  <a:gd name="connsiteX88" fmla="*/ 450191 w 690697"/>
                  <a:gd name="connsiteY88" fmla="*/ 1012031 h 1055478"/>
                  <a:gd name="connsiteX89" fmla="*/ 378754 w 690697"/>
                  <a:gd name="connsiteY89" fmla="*/ 1035843 h 1055478"/>
                  <a:gd name="connsiteX90" fmla="*/ 359704 w 690697"/>
                  <a:gd name="connsiteY90" fmla="*/ 1040606 h 1055478"/>
                  <a:gd name="connsiteX91" fmla="*/ 338272 w 690697"/>
                  <a:gd name="connsiteY91" fmla="*/ 1042987 h 1055478"/>
                  <a:gd name="connsiteX92" fmla="*/ 302554 w 690697"/>
                  <a:gd name="connsiteY92" fmla="*/ 1040606 h 1055478"/>
                  <a:gd name="connsiteX93" fmla="*/ 247785 w 690697"/>
                  <a:gd name="connsiteY93" fmla="*/ 1054893 h 105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90697" h="1055478">
                    <a:moveTo>
                      <a:pt x="247785" y="1054893"/>
                    </a:moveTo>
                    <a:cubicBezTo>
                      <a:pt x="230719" y="1050924"/>
                      <a:pt x="217076" y="1028070"/>
                      <a:pt x="200160" y="1016793"/>
                    </a:cubicBezTo>
                    <a:cubicBezTo>
                      <a:pt x="194020" y="1012700"/>
                      <a:pt x="182513" y="1005410"/>
                      <a:pt x="176347" y="1000125"/>
                    </a:cubicBezTo>
                    <a:cubicBezTo>
                      <a:pt x="173790" y="997933"/>
                      <a:pt x="171360" y="995568"/>
                      <a:pt x="169204" y="992981"/>
                    </a:cubicBezTo>
                    <a:cubicBezTo>
                      <a:pt x="167372" y="990782"/>
                      <a:pt x="166676" y="987625"/>
                      <a:pt x="164441" y="985837"/>
                    </a:cubicBezTo>
                    <a:cubicBezTo>
                      <a:pt x="162481" y="984269"/>
                      <a:pt x="159678" y="984250"/>
                      <a:pt x="157297" y="983456"/>
                    </a:cubicBezTo>
                    <a:cubicBezTo>
                      <a:pt x="154916" y="981075"/>
                      <a:pt x="152310" y="978899"/>
                      <a:pt x="150154" y="976312"/>
                    </a:cubicBezTo>
                    <a:cubicBezTo>
                      <a:pt x="139171" y="963132"/>
                      <a:pt x="153217" y="974612"/>
                      <a:pt x="135866" y="957262"/>
                    </a:cubicBezTo>
                    <a:cubicBezTo>
                      <a:pt x="133842" y="955238"/>
                      <a:pt x="131103" y="954087"/>
                      <a:pt x="128722" y="952500"/>
                    </a:cubicBezTo>
                    <a:cubicBezTo>
                      <a:pt x="126341" y="949325"/>
                      <a:pt x="124162" y="945988"/>
                      <a:pt x="121579" y="942975"/>
                    </a:cubicBezTo>
                    <a:cubicBezTo>
                      <a:pt x="119387" y="940418"/>
                      <a:pt x="116456" y="938525"/>
                      <a:pt x="114435" y="935831"/>
                    </a:cubicBezTo>
                    <a:cubicBezTo>
                      <a:pt x="108472" y="927880"/>
                      <a:pt x="107054" y="922697"/>
                      <a:pt x="102529" y="914400"/>
                    </a:cubicBezTo>
                    <a:cubicBezTo>
                      <a:pt x="99465" y="908782"/>
                      <a:pt x="96179" y="903287"/>
                      <a:pt x="93004" y="897731"/>
                    </a:cubicBezTo>
                    <a:cubicBezTo>
                      <a:pt x="90623" y="889000"/>
                      <a:pt x="88055" y="880317"/>
                      <a:pt x="85860" y="871537"/>
                    </a:cubicBezTo>
                    <a:cubicBezTo>
                      <a:pt x="84878" y="867611"/>
                      <a:pt x="84982" y="863389"/>
                      <a:pt x="83479" y="859631"/>
                    </a:cubicBezTo>
                    <a:cubicBezTo>
                      <a:pt x="79534" y="849769"/>
                      <a:pt x="76019" y="847409"/>
                      <a:pt x="69191" y="840581"/>
                    </a:cubicBezTo>
                    <a:cubicBezTo>
                      <a:pt x="58543" y="819286"/>
                      <a:pt x="66401" y="823776"/>
                      <a:pt x="52522" y="819150"/>
                    </a:cubicBezTo>
                    <a:cubicBezTo>
                      <a:pt x="50935" y="816769"/>
                      <a:pt x="49592" y="814205"/>
                      <a:pt x="47760" y="812006"/>
                    </a:cubicBezTo>
                    <a:cubicBezTo>
                      <a:pt x="45604" y="809419"/>
                      <a:pt x="42573" y="807602"/>
                      <a:pt x="40616" y="804862"/>
                    </a:cubicBezTo>
                    <a:cubicBezTo>
                      <a:pt x="38553" y="801973"/>
                      <a:pt x="37615" y="798419"/>
                      <a:pt x="35854" y="795337"/>
                    </a:cubicBezTo>
                    <a:cubicBezTo>
                      <a:pt x="34434" y="792852"/>
                      <a:pt x="32511" y="790678"/>
                      <a:pt x="31091" y="788193"/>
                    </a:cubicBezTo>
                    <a:cubicBezTo>
                      <a:pt x="20630" y="769886"/>
                      <a:pt x="32846" y="787358"/>
                      <a:pt x="19185" y="769143"/>
                    </a:cubicBezTo>
                    <a:cubicBezTo>
                      <a:pt x="12349" y="741797"/>
                      <a:pt x="21908" y="775497"/>
                      <a:pt x="12041" y="752475"/>
                    </a:cubicBezTo>
                    <a:cubicBezTo>
                      <a:pt x="10752" y="749467"/>
                      <a:pt x="10559" y="746097"/>
                      <a:pt x="9660" y="742950"/>
                    </a:cubicBezTo>
                    <a:cubicBezTo>
                      <a:pt x="8970" y="740536"/>
                      <a:pt x="7824" y="738256"/>
                      <a:pt x="7279" y="735806"/>
                    </a:cubicBezTo>
                    <a:cubicBezTo>
                      <a:pt x="4592" y="723713"/>
                      <a:pt x="3715" y="709697"/>
                      <a:pt x="2516" y="697706"/>
                    </a:cubicBezTo>
                    <a:cubicBezTo>
                      <a:pt x="4104" y="688181"/>
                      <a:pt x="5108" y="678540"/>
                      <a:pt x="7279" y="669131"/>
                    </a:cubicBezTo>
                    <a:cubicBezTo>
                      <a:pt x="9878" y="657870"/>
                      <a:pt x="13847" y="646966"/>
                      <a:pt x="16804" y="635793"/>
                    </a:cubicBezTo>
                    <a:cubicBezTo>
                      <a:pt x="25720" y="602109"/>
                      <a:pt x="30530" y="583344"/>
                      <a:pt x="35854" y="550068"/>
                    </a:cubicBezTo>
                    <a:cubicBezTo>
                      <a:pt x="36990" y="542971"/>
                      <a:pt x="36589" y="535634"/>
                      <a:pt x="38235" y="528637"/>
                    </a:cubicBezTo>
                    <a:cubicBezTo>
                      <a:pt x="42955" y="508578"/>
                      <a:pt x="54904" y="469106"/>
                      <a:pt x="54904" y="469106"/>
                    </a:cubicBezTo>
                    <a:cubicBezTo>
                      <a:pt x="40300" y="452069"/>
                      <a:pt x="37161" y="450289"/>
                      <a:pt x="26329" y="428625"/>
                    </a:cubicBezTo>
                    <a:cubicBezTo>
                      <a:pt x="23296" y="422559"/>
                      <a:pt x="22027" y="415733"/>
                      <a:pt x="19185" y="409575"/>
                    </a:cubicBezTo>
                    <a:cubicBezTo>
                      <a:pt x="3625" y="375862"/>
                      <a:pt x="19831" y="421041"/>
                      <a:pt x="7279" y="383381"/>
                    </a:cubicBezTo>
                    <a:cubicBezTo>
                      <a:pt x="6485" y="376237"/>
                      <a:pt x="6018" y="369050"/>
                      <a:pt x="4897" y="361950"/>
                    </a:cubicBezTo>
                    <a:cubicBezTo>
                      <a:pt x="3634" y="353954"/>
                      <a:pt x="-829" y="346174"/>
                      <a:pt x="135" y="338137"/>
                    </a:cubicBezTo>
                    <a:cubicBezTo>
                      <a:pt x="3306" y="311714"/>
                      <a:pt x="16456" y="295900"/>
                      <a:pt x="28710" y="273843"/>
                    </a:cubicBezTo>
                    <a:cubicBezTo>
                      <a:pt x="31296" y="269189"/>
                      <a:pt x="33171" y="264155"/>
                      <a:pt x="35854" y="259556"/>
                    </a:cubicBezTo>
                    <a:cubicBezTo>
                      <a:pt x="38738" y="254612"/>
                      <a:pt x="42638" y="250293"/>
                      <a:pt x="45379" y="245268"/>
                    </a:cubicBezTo>
                    <a:cubicBezTo>
                      <a:pt x="66039" y="207390"/>
                      <a:pt x="29328" y="264581"/>
                      <a:pt x="59666" y="219075"/>
                    </a:cubicBezTo>
                    <a:cubicBezTo>
                      <a:pt x="60460" y="213519"/>
                      <a:pt x="60272" y="207731"/>
                      <a:pt x="62047" y="202406"/>
                    </a:cubicBezTo>
                    <a:cubicBezTo>
                      <a:pt x="63511" y="198015"/>
                      <a:pt x="67121" y="194640"/>
                      <a:pt x="69191" y="190500"/>
                    </a:cubicBezTo>
                    <a:cubicBezTo>
                      <a:pt x="93598" y="141686"/>
                      <a:pt x="65580" y="184597"/>
                      <a:pt x="112054" y="123825"/>
                    </a:cubicBezTo>
                    <a:cubicBezTo>
                      <a:pt x="112848" y="104775"/>
                      <a:pt x="109811" y="85172"/>
                      <a:pt x="114435" y="66675"/>
                    </a:cubicBezTo>
                    <a:cubicBezTo>
                      <a:pt x="116481" y="58489"/>
                      <a:pt x="124204" y="52481"/>
                      <a:pt x="131104" y="47625"/>
                    </a:cubicBezTo>
                    <a:cubicBezTo>
                      <a:pt x="146916" y="36498"/>
                      <a:pt x="195765" y="12054"/>
                      <a:pt x="216829" y="4762"/>
                    </a:cubicBezTo>
                    <a:cubicBezTo>
                      <a:pt x="224478" y="2114"/>
                      <a:pt x="232704" y="1587"/>
                      <a:pt x="240641" y="0"/>
                    </a:cubicBezTo>
                    <a:cubicBezTo>
                      <a:pt x="283504" y="1587"/>
                      <a:pt x="326635" y="-282"/>
                      <a:pt x="369229" y="4762"/>
                    </a:cubicBezTo>
                    <a:cubicBezTo>
                      <a:pt x="456805" y="15133"/>
                      <a:pt x="388406" y="22270"/>
                      <a:pt x="464479" y="47625"/>
                    </a:cubicBezTo>
                    <a:lnTo>
                      <a:pt x="485910" y="54768"/>
                    </a:lnTo>
                    <a:cubicBezTo>
                      <a:pt x="506368" y="53194"/>
                      <a:pt x="532363" y="49712"/>
                      <a:pt x="552585" y="54768"/>
                    </a:cubicBezTo>
                    <a:cubicBezTo>
                      <a:pt x="557516" y="56001"/>
                      <a:pt x="560425" y="61243"/>
                      <a:pt x="564491" y="64293"/>
                    </a:cubicBezTo>
                    <a:cubicBezTo>
                      <a:pt x="566781" y="66010"/>
                      <a:pt x="569254" y="67468"/>
                      <a:pt x="571635" y="69056"/>
                    </a:cubicBezTo>
                    <a:cubicBezTo>
                      <a:pt x="573222" y="71437"/>
                      <a:pt x="574512" y="74046"/>
                      <a:pt x="576397" y="76200"/>
                    </a:cubicBezTo>
                    <a:cubicBezTo>
                      <a:pt x="580093" y="80424"/>
                      <a:pt x="585476" y="83258"/>
                      <a:pt x="588304" y="88106"/>
                    </a:cubicBezTo>
                    <a:cubicBezTo>
                      <a:pt x="591216" y="93097"/>
                      <a:pt x="591037" y="99364"/>
                      <a:pt x="593066" y="104775"/>
                    </a:cubicBezTo>
                    <a:cubicBezTo>
                      <a:pt x="595811" y="112095"/>
                      <a:pt x="599416" y="119062"/>
                      <a:pt x="602591" y="126206"/>
                    </a:cubicBezTo>
                    <a:cubicBezTo>
                      <a:pt x="603385" y="131762"/>
                      <a:pt x="604118" y="137328"/>
                      <a:pt x="604972" y="142875"/>
                    </a:cubicBezTo>
                    <a:cubicBezTo>
                      <a:pt x="606218" y="150973"/>
                      <a:pt x="609065" y="166013"/>
                      <a:pt x="609735" y="173831"/>
                    </a:cubicBezTo>
                    <a:cubicBezTo>
                      <a:pt x="611638" y="196031"/>
                      <a:pt x="612351" y="218328"/>
                      <a:pt x="614497" y="240506"/>
                    </a:cubicBezTo>
                    <a:cubicBezTo>
                      <a:pt x="614739" y="243005"/>
                      <a:pt x="615890" y="245343"/>
                      <a:pt x="616879" y="247650"/>
                    </a:cubicBezTo>
                    <a:cubicBezTo>
                      <a:pt x="627579" y="272616"/>
                      <a:pt x="614225" y="237579"/>
                      <a:pt x="631166" y="271462"/>
                    </a:cubicBezTo>
                    <a:cubicBezTo>
                      <a:pt x="641526" y="292181"/>
                      <a:pt x="642348" y="297502"/>
                      <a:pt x="647835" y="316706"/>
                    </a:cubicBezTo>
                    <a:cubicBezTo>
                      <a:pt x="652867" y="361995"/>
                      <a:pt x="653264" y="356687"/>
                      <a:pt x="647835" y="428625"/>
                    </a:cubicBezTo>
                    <a:cubicBezTo>
                      <a:pt x="646921" y="440732"/>
                      <a:pt x="643072" y="452437"/>
                      <a:pt x="640691" y="464343"/>
                    </a:cubicBezTo>
                    <a:cubicBezTo>
                      <a:pt x="638895" y="502066"/>
                      <a:pt x="635365" y="524724"/>
                      <a:pt x="643072" y="561975"/>
                    </a:cubicBezTo>
                    <a:cubicBezTo>
                      <a:pt x="644656" y="569630"/>
                      <a:pt x="649660" y="576161"/>
                      <a:pt x="652597" y="583406"/>
                    </a:cubicBezTo>
                    <a:cubicBezTo>
                      <a:pt x="661568" y="605535"/>
                      <a:pt x="672231" y="627121"/>
                      <a:pt x="678791" y="650081"/>
                    </a:cubicBezTo>
                    <a:cubicBezTo>
                      <a:pt x="680379" y="655637"/>
                      <a:pt x="681727" y="661268"/>
                      <a:pt x="683554" y="666750"/>
                    </a:cubicBezTo>
                    <a:cubicBezTo>
                      <a:pt x="684906" y="670805"/>
                      <a:pt x="686815" y="674654"/>
                      <a:pt x="688316" y="678656"/>
                    </a:cubicBezTo>
                    <a:cubicBezTo>
                      <a:pt x="689197" y="681006"/>
                      <a:pt x="689903" y="683419"/>
                      <a:pt x="690697" y="685800"/>
                    </a:cubicBezTo>
                    <a:cubicBezTo>
                      <a:pt x="689110" y="688975"/>
                      <a:pt x="687333" y="692062"/>
                      <a:pt x="685935" y="695325"/>
                    </a:cubicBezTo>
                    <a:cubicBezTo>
                      <a:pt x="684946" y="697632"/>
                      <a:pt x="684884" y="700340"/>
                      <a:pt x="683554" y="702468"/>
                    </a:cubicBezTo>
                    <a:cubicBezTo>
                      <a:pt x="680860" y="706778"/>
                      <a:pt x="676644" y="710017"/>
                      <a:pt x="674029" y="714375"/>
                    </a:cubicBezTo>
                    <a:cubicBezTo>
                      <a:pt x="671830" y="718040"/>
                      <a:pt x="671178" y="722458"/>
                      <a:pt x="669266" y="726281"/>
                    </a:cubicBezTo>
                    <a:cubicBezTo>
                      <a:pt x="667196" y="730421"/>
                      <a:pt x="664338" y="734124"/>
                      <a:pt x="662122" y="738187"/>
                    </a:cubicBezTo>
                    <a:cubicBezTo>
                      <a:pt x="649488" y="761350"/>
                      <a:pt x="660196" y="744650"/>
                      <a:pt x="650216" y="759618"/>
                    </a:cubicBezTo>
                    <a:cubicBezTo>
                      <a:pt x="648629" y="764381"/>
                      <a:pt x="646672" y="769036"/>
                      <a:pt x="645454" y="773906"/>
                    </a:cubicBezTo>
                    <a:cubicBezTo>
                      <a:pt x="644283" y="778590"/>
                      <a:pt x="644342" y="783535"/>
                      <a:pt x="643072" y="788193"/>
                    </a:cubicBezTo>
                    <a:cubicBezTo>
                      <a:pt x="641947" y="792317"/>
                      <a:pt x="639897" y="796131"/>
                      <a:pt x="638310" y="800100"/>
                    </a:cubicBezTo>
                    <a:cubicBezTo>
                      <a:pt x="635967" y="814157"/>
                      <a:pt x="636558" y="815195"/>
                      <a:pt x="631166" y="828675"/>
                    </a:cubicBezTo>
                    <a:cubicBezTo>
                      <a:pt x="629848" y="831971"/>
                      <a:pt x="628914" y="835690"/>
                      <a:pt x="626404" y="838200"/>
                    </a:cubicBezTo>
                    <a:cubicBezTo>
                      <a:pt x="624629" y="839975"/>
                      <a:pt x="621641" y="839787"/>
                      <a:pt x="619260" y="840581"/>
                    </a:cubicBezTo>
                    <a:cubicBezTo>
                      <a:pt x="594244" y="865597"/>
                      <a:pt x="606968" y="853717"/>
                      <a:pt x="581160" y="876300"/>
                    </a:cubicBezTo>
                    <a:cubicBezTo>
                      <a:pt x="577985" y="882650"/>
                      <a:pt x="575035" y="889117"/>
                      <a:pt x="571635" y="895350"/>
                    </a:cubicBezTo>
                    <a:cubicBezTo>
                      <a:pt x="562197" y="912652"/>
                      <a:pt x="564188" y="894178"/>
                      <a:pt x="554966" y="931068"/>
                    </a:cubicBezTo>
                    <a:cubicBezTo>
                      <a:pt x="552948" y="939140"/>
                      <a:pt x="553476" y="941569"/>
                      <a:pt x="547822" y="947737"/>
                    </a:cubicBezTo>
                    <a:cubicBezTo>
                      <a:pt x="523458" y="974316"/>
                      <a:pt x="526509" y="969189"/>
                      <a:pt x="493054" y="990600"/>
                    </a:cubicBezTo>
                    <a:cubicBezTo>
                      <a:pt x="456519" y="1013982"/>
                      <a:pt x="479863" y="1002408"/>
                      <a:pt x="450191" y="1012031"/>
                    </a:cubicBezTo>
                    <a:cubicBezTo>
                      <a:pt x="426315" y="1019775"/>
                      <a:pt x="403105" y="1029755"/>
                      <a:pt x="378754" y="1035843"/>
                    </a:cubicBezTo>
                    <a:cubicBezTo>
                      <a:pt x="372404" y="1037431"/>
                      <a:pt x="366150" y="1039468"/>
                      <a:pt x="359704" y="1040606"/>
                    </a:cubicBezTo>
                    <a:cubicBezTo>
                      <a:pt x="352625" y="1041855"/>
                      <a:pt x="345416" y="1042193"/>
                      <a:pt x="338272" y="1042987"/>
                    </a:cubicBezTo>
                    <a:cubicBezTo>
                      <a:pt x="326366" y="1042193"/>
                      <a:pt x="314458" y="1039785"/>
                      <a:pt x="302554" y="1040606"/>
                    </a:cubicBezTo>
                    <a:cubicBezTo>
                      <a:pt x="291216" y="1041388"/>
                      <a:pt x="264851" y="1058862"/>
                      <a:pt x="247785" y="10548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EBB538-50C6-936D-08E1-6ED1AC6F7F66}"/>
              </a:ext>
            </a:extLst>
          </p:cNvPr>
          <p:cNvSpPr txBox="1"/>
          <p:nvPr/>
        </p:nvSpPr>
        <p:spPr>
          <a:xfrm>
            <a:off x="6536347" y="4591616"/>
            <a:ext cx="7883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stats</a:t>
            </a:r>
            <a:endParaRPr lang="en-N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8FCB5-688A-A0BB-065F-D447F013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257" y="628750"/>
            <a:ext cx="1197878" cy="77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1F882-37D2-2A7D-E622-EC5574DDA98F}"/>
              </a:ext>
            </a:extLst>
          </p:cNvPr>
          <p:cNvSpPr txBox="1"/>
          <p:nvPr/>
        </p:nvSpPr>
        <p:spPr>
          <a:xfrm>
            <a:off x="5024622" y="4608252"/>
            <a:ext cx="665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  <a:endParaRPr lang="en-NZ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6A87D-C7A2-1C8D-22D5-8B100612564D}"/>
              </a:ext>
            </a:extLst>
          </p:cNvPr>
          <p:cNvSpPr txBox="1"/>
          <p:nvPr/>
        </p:nvSpPr>
        <p:spPr>
          <a:xfrm>
            <a:off x="5013892" y="5709618"/>
            <a:ext cx="22021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People who know </a:t>
            </a:r>
            <a:r>
              <a:rPr lang="en-US" b="1" dirty="0"/>
              <a:t>causal inference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04DE4-ACFE-B9F0-A411-B8B744001B27}"/>
              </a:ext>
            </a:extLst>
          </p:cNvPr>
          <p:cNvSpPr txBox="1"/>
          <p:nvPr/>
        </p:nvSpPr>
        <p:spPr>
          <a:xfrm>
            <a:off x="2522518" y="2463378"/>
            <a:ext cx="17242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1 Mental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9CE-E2CC-2472-02FB-BE9E57F7E6F5}"/>
              </a:ext>
            </a:extLst>
          </p:cNvPr>
          <p:cNvSpPr txBox="1"/>
          <p:nvPr/>
        </p:nvSpPr>
        <p:spPr>
          <a:xfrm>
            <a:off x="5408717" y="2477892"/>
            <a:ext cx="18357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2 Causal model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FEAD8-158A-F98D-0AE4-7CC638093A51}"/>
              </a:ext>
            </a:extLst>
          </p:cNvPr>
          <p:cNvSpPr txBox="1"/>
          <p:nvPr/>
        </p:nvSpPr>
        <p:spPr>
          <a:xfrm>
            <a:off x="8253269" y="2477892"/>
            <a:ext cx="20817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3 Statistical model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3A417DB-F5FA-5638-EB96-E8E62EC5497F}"/>
              </a:ext>
            </a:extLst>
          </p:cNvPr>
          <p:cNvSpPr/>
          <p:nvPr/>
        </p:nvSpPr>
        <p:spPr>
          <a:xfrm>
            <a:off x="4403877" y="2644195"/>
            <a:ext cx="787470" cy="802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A5EAD8-72D2-08F8-D9B8-75B91097CB81}"/>
              </a:ext>
            </a:extLst>
          </p:cNvPr>
          <p:cNvSpPr/>
          <p:nvPr/>
        </p:nvSpPr>
        <p:spPr>
          <a:xfrm>
            <a:off x="7350363" y="2624850"/>
            <a:ext cx="787470" cy="802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8BCEE-232B-B550-0C32-E06D21E6BCFF}"/>
              </a:ext>
            </a:extLst>
          </p:cNvPr>
          <p:cNvSpPr txBox="1"/>
          <p:nvPr/>
        </p:nvSpPr>
        <p:spPr>
          <a:xfrm>
            <a:off x="3819256" y="3439391"/>
            <a:ext cx="4042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961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browning disease in apples</a:t>
            </a:r>
            <a:endParaRPr lang="en-NZ" dirty="0"/>
          </a:p>
        </p:txBody>
      </p:sp>
      <p:pic>
        <p:nvPicPr>
          <p:cNvPr id="19" name="Picture 18" descr="A tray of cut apples&#10;&#10;Description automatically generated">
            <a:extLst>
              <a:ext uri="{FF2B5EF4-FFF2-40B4-BE49-F238E27FC236}">
                <a16:creationId xmlns:a16="http://schemas.microsoft.com/office/drawing/2014/main" id="{D0DAB036-6152-D682-B093-3C534471C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7" b="10385"/>
          <a:stretch/>
        </p:blipFill>
        <p:spPr>
          <a:xfrm>
            <a:off x="2693976" y="2394859"/>
            <a:ext cx="7110878" cy="40689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EB991E-1558-7497-D217-E55ABCB74352}"/>
              </a:ext>
            </a:extLst>
          </p:cNvPr>
          <p:cNvSpPr/>
          <p:nvPr/>
        </p:nvSpPr>
        <p:spPr>
          <a:xfrm>
            <a:off x="2510971" y="2220686"/>
            <a:ext cx="7460343" cy="4368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383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98F72-016A-953D-2650-740B8380C6B5}"/>
              </a:ext>
            </a:extLst>
          </p:cNvPr>
          <p:cNvGrpSpPr/>
          <p:nvPr/>
        </p:nvGrpSpPr>
        <p:grpSpPr>
          <a:xfrm rot="21387078" flipH="1">
            <a:off x="22271" y="-69850"/>
            <a:ext cx="1803354" cy="1511300"/>
            <a:chOff x="186509" y="314398"/>
            <a:chExt cx="2359888" cy="20887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8DAF6B-6C56-ED07-841A-02048B62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09" y="314398"/>
              <a:ext cx="2359888" cy="208879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CF7666-8318-FA2A-0632-7862B82190DE}"/>
                </a:ext>
              </a:extLst>
            </p:cNvPr>
            <p:cNvGrpSpPr/>
            <p:nvPr/>
          </p:nvGrpSpPr>
          <p:grpSpPr>
            <a:xfrm>
              <a:off x="273205" y="1367154"/>
              <a:ext cx="753409" cy="978379"/>
              <a:chOff x="5191000" y="3085092"/>
              <a:chExt cx="1235796" cy="16048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9D972C-5828-799B-75A2-8FDFFE4940CB}"/>
                  </a:ext>
                </a:extLst>
              </p:cNvPr>
              <p:cNvSpPr/>
              <p:nvPr/>
            </p:nvSpPr>
            <p:spPr>
              <a:xfrm>
                <a:off x="5191000" y="3405184"/>
                <a:ext cx="1235796" cy="126549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9C76A-BD18-60C0-A0C8-38773ED55913}"/>
                  </a:ext>
                </a:extLst>
              </p:cNvPr>
              <p:cNvSpPr txBox="1"/>
              <p:nvPr/>
            </p:nvSpPr>
            <p:spPr>
              <a:xfrm rot="21387078">
                <a:off x="5424086" y="3085092"/>
                <a:ext cx="695323" cy="1604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CD3E64D-C54E-E877-4EE7-04A3D5F319A3}"/>
              </a:ext>
            </a:extLst>
          </p:cNvPr>
          <p:cNvSpPr/>
          <p:nvPr/>
        </p:nvSpPr>
        <p:spPr>
          <a:xfrm>
            <a:off x="4495799" y="3549267"/>
            <a:ext cx="913252" cy="907632"/>
          </a:xfrm>
          <a:prstGeom prst="ellipse">
            <a:avLst/>
          </a:prstGeom>
          <a:solidFill>
            <a:schemeClr val="bg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C8CB62-AB46-C538-557B-5C330C3DB59B}"/>
              </a:ext>
            </a:extLst>
          </p:cNvPr>
          <p:cNvCxnSpPr>
            <a:cxnSpLocks/>
          </p:cNvCxnSpPr>
          <p:nvPr/>
        </p:nvCxnSpPr>
        <p:spPr>
          <a:xfrm>
            <a:off x="5542454" y="4004185"/>
            <a:ext cx="106546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71D6BD1-1B9F-B9D5-5B0F-09422ED536CD}"/>
              </a:ext>
            </a:extLst>
          </p:cNvPr>
          <p:cNvSpPr/>
          <p:nvPr/>
        </p:nvSpPr>
        <p:spPr>
          <a:xfrm>
            <a:off x="6748722" y="3539741"/>
            <a:ext cx="913251" cy="907633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58641-D816-D04C-C6C7-104E6013402A}"/>
              </a:ext>
            </a:extLst>
          </p:cNvPr>
          <p:cNvSpPr txBox="1"/>
          <p:nvPr/>
        </p:nvSpPr>
        <p:spPr>
          <a:xfrm>
            <a:off x="4640953" y="3524241"/>
            <a:ext cx="631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D979A-F2C3-F26C-EF6D-10BD9D7267FD}"/>
              </a:ext>
            </a:extLst>
          </p:cNvPr>
          <p:cNvSpPr txBox="1"/>
          <p:nvPr/>
        </p:nvSpPr>
        <p:spPr>
          <a:xfrm>
            <a:off x="6912925" y="3505191"/>
            <a:ext cx="631526" cy="84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4F827-E6CB-5159-B316-D79FCDA5457E}"/>
              </a:ext>
            </a:extLst>
          </p:cNvPr>
          <p:cNvSpPr txBox="1"/>
          <p:nvPr/>
        </p:nvSpPr>
        <p:spPr>
          <a:xfrm>
            <a:off x="8489373" y="6514708"/>
            <a:ext cx="37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Inference SLT presentation</a:t>
            </a:r>
          </a:p>
        </p:txBody>
      </p:sp>
    </p:spTree>
    <p:extLst>
      <p:ext uri="{BB962C8B-B14F-4D97-AF65-F5344CB8AC3E}">
        <p14:creationId xmlns:p14="http://schemas.microsoft.com/office/powerpoint/2010/main" val="94532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98F72-016A-953D-2650-740B8380C6B5}"/>
              </a:ext>
            </a:extLst>
          </p:cNvPr>
          <p:cNvGrpSpPr/>
          <p:nvPr/>
        </p:nvGrpSpPr>
        <p:grpSpPr>
          <a:xfrm rot="21387078" flipH="1">
            <a:off x="22271" y="-69850"/>
            <a:ext cx="1803354" cy="1511300"/>
            <a:chOff x="186509" y="314398"/>
            <a:chExt cx="2359888" cy="20887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8DAF6B-6C56-ED07-841A-02048B62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09" y="314398"/>
              <a:ext cx="2359888" cy="208879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CF7666-8318-FA2A-0632-7862B82190DE}"/>
                </a:ext>
              </a:extLst>
            </p:cNvPr>
            <p:cNvGrpSpPr/>
            <p:nvPr/>
          </p:nvGrpSpPr>
          <p:grpSpPr>
            <a:xfrm>
              <a:off x="273205" y="1367154"/>
              <a:ext cx="753409" cy="978379"/>
              <a:chOff x="5191000" y="3085092"/>
              <a:chExt cx="1235796" cy="160480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9D972C-5828-799B-75A2-8FDFFE4940CB}"/>
                  </a:ext>
                </a:extLst>
              </p:cNvPr>
              <p:cNvSpPr/>
              <p:nvPr/>
            </p:nvSpPr>
            <p:spPr>
              <a:xfrm>
                <a:off x="5191000" y="3405184"/>
                <a:ext cx="1235796" cy="1265492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9C76A-BD18-60C0-A0C8-38773ED55913}"/>
                  </a:ext>
                </a:extLst>
              </p:cNvPr>
              <p:cNvSpPr txBox="1"/>
              <p:nvPr/>
            </p:nvSpPr>
            <p:spPr>
              <a:xfrm rot="21387078">
                <a:off x="5424086" y="3085092"/>
                <a:ext cx="695323" cy="1604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CD3E64D-C54E-E877-4EE7-04A3D5F319A3}"/>
              </a:ext>
            </a:extLst>
          </p:cNvPr>
          <p:cNvSpPr/>
          <p:nvPr/>
        </p:nvSpPr>
        <p:spPr>
          <a:xfrm>
            <a:off x="4495799" y="3549267"/>
            <a:ext cx="913252" cy="907632"/>
          </a:xfrm>
          <a:prstGeom prst="ellipse">
            <a:avLst/>
          </a:prstGeom>
          <a:solidFill>
            <a:schemeClr val="bg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C8CB62-AB46-C538-557B-5C330C3DB59B}"/>
              </a:ext>
            </a:extLst>
          </p:cNvPr>
          <p:cNvCxnSpPr>
            <a:cxnSpLocks/>
          </p:cNvCxnSpPr>
          <p:nvPr/>
        </p:nvCxnSpPr>
        <p:spPr>
          <a:xfrm>
            <a:off x="5542454" y="4004185"/>
            <a:ext cx="1065461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71D6BD1-1B9F-B9D5-5B0F-09422ED536CD}"/>
              </a:ext>
            </a:extLst>
          </p:cNvPr>
          <p:cNvSpPr/>
          <p:nvPr/>
        </p:nvSpPr>
        <p:spPr>
          <a:xfrm>
            <a:off x="6748722" y="3539741"/>
            <a:ext cx="913251" cy="907633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58641-D816-D04C-C6C7-104E6013402A}"/>
              </a:ext>
            </a:extLst>
          </p:cNvPr>
          <p:cNvSpPr txBox="1"/>
          <p:nvPr/>
        </p:nvSpPr>
        <p:spPr>
          <a:xfrm>
            <a:off x="4640953" y="3524241"/>
            <a:ext cx="631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D979A-F2C3-F26C-EF6D-10BD9D7267FD}"/>
              </a:ext>
            </a:extLst>
          </p:cNvPr>
          <p:cNvSpPr txBox="1"/>
          <p:nvPr/>
        </p:nvSpPr>
        <p:spPr>
          <a:xfrm>
            <a:off x="6912925" y="3505191"/>
            <a:ext cx="631526" cy="84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4F827-E6CB-5159-B316-D79FCDA5457E}"/>
              </a:ext>
            </a:extLst>
          </p:cNvPr>
          <p:cNvSpPr txBox="1"/>
          <p:nvPr/>
        </p:nvSpPr>
        <p:spPr>
          <a:xfrm>
            <a:off x="8489373" y="6514708"/>
            <a:ext cx="37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Inference SLT presentation</a:t>
            </a:r>
          </a:p>
        </p:txBody>
      </p:sp>
      <p:pic>
        <p:nvPicPr>
          <p:cNvPr id="4" name="Picture 3" descr="A group of men standing in front of a whiteboard&#10;&#10;Description automatically generated">
            <a:extLst>
              <a:ext uri="{FF2B5EF4-FFF2-40B4-BE49-F238E27FC236}">
                <a16:creationId xmlns:a16="http://schemas.microsoft.com/office/drawing/2014/main" id="{B0B4B7CA-62EB-07E9-90CE-6166B0220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-6136" r="-661" b="6136"/>
          <a:stretch/>
        </p:blipFill>
        <p:spPr>
          <a:xfrm>
            <a:off x="3971941" y="1062094"/>
            <a:ext cx="7858498" cy="5238999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7864BBB-968D-CF10-07B5-AA5FD368A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53" y="5342090"/>
            <a:ext cx="3043001" cy="907632"/>
          </a:xfrm>
          <a:prstGeom prst="rect">
            <a:avLst/>
          </a:prstGeom>
        </p:spPr>
      </p:pic>
      <p:pic>
        <p:nvPicPr>
          <p:cNvPr id="9" name="Picture 8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97805992-F8A9-923A-6F9D-75664F214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3" y="2721057"/>
            <a:ext cx="3449733" cy="24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AED0-7D77-B815-58C8-358D14B67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5"/>
            <a:ext cx="9144000" cy="2387600"/>
          </a:xfrm>
        </p:spPr>
        <p:txBody>
          <a:bodyPr/>
          <a:lstStyle/>
          <a:p>
            <a:r>
              <a:rPr lang="en-US" dirty="0"/>
              <a:t>Causal Inference is part of the scientific endeavor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C91D7-1300-F093-3955-515190A8B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706"/>
            <a:ext cx="9144000" cy="1655762"/>
          </a:xfrm>
        </p:spPr>
        <p:txBody>
          <a:bodyPr/>
          <a:lstStyle/>
          <a:p>
            <a:r>
              <a:rPr lang="en-US" dirty="0"/>
              <a:t>Without consideration of the causal structure of data, rifts form between science and statistics</a:t>
            </a:r>
            <a:endParaRPr lang="en-NZ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7DFF8A-63BC-86B2-7309-BE10FF23CAA6}"/>
              </a:ext>
            </a:extLst>
          </p:cNvPr>
          <p:cNvGrpSpPr/>
          <p:nvPr/>
        </p:nvGrpSpPr>
        <p:grpSpPr>
          <a:xfrm>
            <a:off x="3808866" y="3429000"/>
            <a:ext cx="4574268" cy="3118819"/>
            <a:chOff x="3808866" y="3429000"/>
            <a:chExt cx="4574268" cy="3118819"/>
          </a:xfrm>
        </p:grpSpPr>
        <p:pic>
          <p:nvPicPr>
            <p:cNvPr id="1026" name="Picture 2" descr="Feathered Dinosaur Venn Diagram">
              <a:extLst>
                <a:ext uri="{FF2B5EF4-FFF2-40B4-BE49-F238E27FC236}">
                  <a16:creationId xmlns:a16="http://schemas.microsoft.com/office/drawing/2014/main" id="{042165B6-FB5F-0492-C6E4-8947A1408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866" y="3429000"/>
              <a:ext cx="4574268" cy="3118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28952F-453A-76EA-6E65-EB8D6A1A3BA4}"/>
                </a:ext>
              </a:extLst>
            </p:cNvPr>
            <p:cNvSpPr txBox="1"/>
            <p:nvPr/>
          </p:nvSpPr>
          <p:spPr>
            <a:xfrm>
              <a:off x="3893820" y="5662970"/>
              <a:ext cx="220218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People who know </a:t>
              </a:r>
              <a:r>
                <a:rPr lang="en-US" b="1" dirty="0"/>
                <a:t>data</a:t>
              </a:r>
              <a:endParaRPr lang="en-NZ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2F9A27-690F-0394-FE0D-5D5E6550FD55}"/>
                </a:ext>
              </a:extLst>
            </p:cNvPr>
            <p:cNvSpPr txBox="1"/>
            <p:nvPr/>
          </p:nvSpPr>
          <p:spPr>
            <a:xfrm>
              <a:off x="6096000" y="5669752"/>
              <a:ext cx="220218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People who know </a:t>
              </a:r>
              <a:r>
                <a:rPr lang="en-US" b="1" dirty="0"/>
                <a:t>stats</a:t>
              </a:r>
              <a:endParaRPr lang="en-NZ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86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= </a:t>
            </a:r>
            <a:endParaRPr lang="en-NZ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1F71F-062C-CCF4-701E-BB203EB296CE}"/>
              </a:ext>
            </a:extLst>
          </p:cNvPr>
          <p:cNvGrpSpPr/>
          <p:nvPr/>
        </p:nvGrpSpPr>
        <p:grpSpPr>
          <a:xfrm>
            <a:off x="3808866" y="3424671"/>
            <a:ext cx="4574268" cy="3118819"/>
            <a:chOff x="3808866" y="2333625"/>
            <a:chExt cx="4574268" cy="31188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E35365-77B5-7064-B084-A7B6DB73D2DD}"/>
                </a:ext>
              </a:extLst>
            </p:cNvPr>
            <p:cNvGrpSpPr/>
            <p:nvPr/>
          </p:nvGrpSpPr>
          <p:grpSpPr>
            <a:xfrm>
              <a:off x="3808866" y="2333625"/>
              <a:ext cx="4574268" cy="3118819"/>
              <a:chOff x="3808866" y="2333625"/>
              <a:chExt cx="4574268" cy="3118819"/>
            </a:xfrm>
          </p:grpSpPr>
          <p:pic>
            <p:nvPicPr>
              <p:cNvPr id="8" name="Picture 2" descr="Feathered Dinosaur Venn Diagram">
                <a:extLst>
                  <a:ext uri="{FF2B5EF4-FFF2-40B4-BE49-F238E27FC236}">
                    <a16:creationId xmlns:a16="http://schemas.microsoft.com/office/drawing/2014/main" id="{C958430E-B50B-3AC3-37A2-B3E07A2104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8866" y="2333625"/>
                <a:ext cx="4574268" cy="3118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822D0E-F770-5C87-37B0-1E5B56ED5AE9}"/>
                  </a:ext>
                </a:extLst>
              </p:cNvPr>
              <p:cNvSpPr/>
              <p:nvPr/>
            </p:nvSpPr>
            <p:spPr>
              <a:xfrm>
                <a:off x="3881437" y="2417190"/>
                <a:ext cx="4429125" cy="29486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BC6C89-057F-7D9C-2B05-3885C1B4309D}"/>
                </a:ext>
              </a:extLst>
            </p:cNvPr>
            <p:cNvGrpSpPr/>
            <p:nvPr/>
          </p:nvGrpSpPr>
          <p:grpSpPr>
            <a:xfrm>
              <a:off x="4484913" y="2579512"/>
              <a:ext cx="3222171" cy="2220686"/>
              <a:chOff x="4484913" y="2579512"/>
              <a:chExt cx="3222171" cy="2220686"/>
            </a:xfrm>
          </p:grpSpPr>
          <p:pic>
            <p:nvPicPr>
              <p:cNvPr id="4098" name="Picture 2" descr="Overlapping Circles">
                <a:extLst>
                  <a:ext uri="{FF2B5EF4-FFF2-40B4-BE49-F238E27FC236}">
                    <a16:creationId xmlns:a16="http://schemas.microsoft.com/office/drawing/2014/main" id="{0AB38569-55F9-4DA5-A78C-18A5D9EE1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1" t="2602" r="1878" b="3008"/>
              <a:stretch/>
            </p:blipFill>
            <p:spPr bwMode="auto">
              <a:xfrm>
                <a:off x="4484913" y="2579512"/>
                <a:ext cx="3222171" cy="2220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9BB6D2-7B25-7EDD-C882-56D022F7B48B}"/>
                  </a:ext>
                </a:extLst>
              </p:cNvPr>
              <p:cNvSpPr/>
              <p:nvPr/>
            </p:nvSpPr>
            <p:spPr>
              <a:xfrm>
                <a:off x="4854122" y="3481176"/>
                <a:ext cx="775153" cy="462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E19B6B-5EDD-BBFF-F8D3-0B1D59A9BB59}"/>
                  </a:ext>
                </a:extLst>
              </p:cNvPr>
              <p:cNvSpPr/>
              <p:nvPr/>
            </p:nvSpPr>
            <p:spPr>
              <a:xfrm>
                <a:off x="6562727" y="3481176"/>
                <a:ext cx="876298" cy="462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2B644FE-8EBC-599A-C803-6473A8EBB476}"/>
                  </a:ext>
                </a:extLst>
              </p:cNvPr>
              <p:cNvSpPr/>
              <p:nvPr/>
            </p:nvSpPr>
            <p:spPr>
              <a:xfrm>
                <a:off x="5769634" y="3186113"/>
                <a:ext cx="690697" cy="1055478"/>
              </a:xfrm>
              <a:custGeom>
                <a:avLst/>
                <a:gdLst>
                  <a:gd name="connsiteX0" fmla="*/ 247785 w 690697"/>
                  <a:gd name="connsiteY0" fmla="*/ 1054893 h 1055478"/>
                  <a:gd name="connsiteX1" fmla="*/ 200160 w 690697"/>
                  <a:gd name="connsiteY1" fmla="*/ 1016793 h 1055478"/>
                  <a:gd name="connsiteX2" fmla="*/ 176347 w 690697"/>
                  <a:gd name="connsiteY2" fmla="*/ 1000125 h 1055478"/>
                  <a:gd name="connsiteX3" fmla="*/ 169204 w 690697"/>
                  <a:gd name="connsiteY3" fmla="*/ 992981 h 1055478"/>
                  <a:gd name="connsiteX4" fmla="*/ 164441 w 690697"/>
                  <a:gd name="connsiteY4" fmla="*/ 985837 h 1055478"/>
                  <a:gd name="connsiteX5" fmla="*/ 157297 w 690697"/>
                  <a:gd name="connsiteY5" fmla="*/ 983456 h 1055478"/>
                  <a:gd name="connsiteX6" fmla="*/ 150154 w 690697"/>
                  <a:gd name="connsiteY6" fmla="*/ 976312 h 1055478"/>
                  <a:gd name="connsiteX7" fmla="*/ 135866 w 690697"/>
                  <a:gd name="connsiteY7" fmla="*/ 957262 h 1055478"/>
                  <a:gd name="connsiteX8" fmla="*/ 128722 w 690697"/>
                  <a:gd name="connsiteY8" fmla="*/ 952500 h 1055478"/>
                  <a:gd name="connsiteX9" fmla="*/ 121579 w 690697"/>
                  <a:gd name="connsiteY9" fmla="*/ 942975 h 1055478"/>
                  <a:gd name="connsiteX10" fmla="*/ 114435 w 690697"/>
                  <a:gd name="connsiteY10" fmla="*/ 935831 h 1055478"/>
                  <a:gd name="connsiteX11" fmla="*/ 102529 w 690697"/>
                  <a:gd name="connsiteY11" fmla="*/ 914400 h 1055478"/>
                  <a:gd name="connsiteX12" fmla="*/ 93004 w 690697"/>
                  <a:gd name="connsiteY12" fmla="*/ 897731 h 1055478"/>
                  <a:gd name="connsiteX13" fmla="*/ 85860 w 690697"/>
                  <a:gd name="connsiteY13" fmla="*/ 871537 h 1055478"/>
                  <a:gd name="connsiteX14" fmla="*/ 83479 w 690697"/>
                  <a:gd name="connsiteY14" fmla="*/ 859631 h 1055478"/>
                  <a:gd name="connsiteX15" fmla="*/ 69191 w 690697"/>
                  <a:gd name="connsiteY15" fmla="*/ 840581 h 1055478"/>
                  <a:gd name="connsiteX16" fmla="*/ 52522 w 690697"/>
                  <a:gd name="connsiteY16" fmla="*/ 819150 h 1055478"/>
                  <a:gd name="connsiteX17" fmla="*/ 47760 w 690697"/>
                  <a:gd name="connsiteY17" fmla="*/ 812006 h 1055478"/>
                  <a:gd name="connsiteX18" fmla="*/ 40616 w 690697"/>
                  <a:gd name="connsiteY18" fmla="*/ 804862 h 1055478"/>
                  <a:gd name="connsiteX19" fmla="*/ 35854 w 690697"/>
                  <a:gd name="connsiteY19" fmla="*/ 795337 h 1055478"/>
                  <a:gd name="connsiteX20" fmla="*/ 31091 w 690697"/>
                  <a:gd name="connsiteY20" fmla="*/ 788193 h 1055478"/>
                  <a:gd name="connsiteX21" fmla="*/ 19185 w 690697"/>
                  <a:gd name="connsiteY21" fmla="*/ 769143 h 1055478"/>
                  <a:gd name="connsiteX22" fmla="*/ 12041 w 690697"/>
                  <a:gd name="connsiteY22" fmla="*/ 752475 h 1055478"/>
                  <a:gd name="connsiteX23" fmla="*/ 9660 w 690697"/>
                  <a:gd name="connsiteY23" fmla="*/ 742950 h 1055478"/>
                  <a:gd name="connsiteX24" fmla="*/ 7279 w 690697"/>
                  <a:gd name="connsiteY24" fmla="*/ 735806 h 1055478"/>
                  <a:gd name="connsiteX25" fmla="*/ 2516 w 690697"/>
                  <a:gd name="connsiteY25" fmla="*/ 697706 h 1055478"/>
                  <a:gd name="connsiteX26" fmla="*/ 7279 w 690697"/>
                  <a:gd name="connsiteY26" fmla="*/ 669131 h 1055478"/>
                  <a:gd name="connsiteX27" fmla="*/ 16804 w 690697"/>
                  <a:gd name="connsiteY27" fmla="*/ 635793 h 1055478"/>
                  <a:gd name="connsiteX28" fmla="*/ 35854 w 690697"/>
                  <a:gd name="connsiteY28" fmla="*/ 550068 h 1055478"/>
                  <a:gd name="connsiteX29" fmla="*/ 38235 w 690697"/>
                  <a:gd name="connsiteY29" fmla="*/ 528637 h 1055478"/>
                  <a:gd name="connsiteX30" fmla="*/ 54904 w 690697"/>
                  <a:gd name="connsiteY30" fmla="*/ 469106 h 1055478"/>
                  <a:gd name="connsiteX31" fmla="*/ 26329 w 690697"/>
                  <a:gd name="connsiteY31" fmla="*/ 428625 h 1055478"/>
                  <a:gd name="connsiteX32" fmla="*/ 19185 w 690697"/>
                  <a:gd name="connsiteY32" fmla="*/ 409575 h 1055478"/>
                  <a:gd name="connsiteX33" fmla="*/ 7279 w 690697"/>
                  <a:gd name="connsiteY33" fmla="*/ 383381 h 1055478"/>
                  <a:gd name="connsiteX34" fmla="*/ 4897 w 690697"/>
                  <a:gd name="connsiteY34" fmla="*/ 361950 h 1055478"/>
                  <a:gd name="connsiteX35" fmla="*/ 135 w 690697"/>
                  <a:gd name="connsiteY35" fmla="*/ 338137 h 1055478"/>
                  <a:gd name="connsiteX36" fmla="*/ 28710 w 690697"/>
                  <a:gd name="connsiteY36" fmla="*/ 273843 h 1055478"/>
                  <a:gd name="connsiteX37" fmla="*/ 35854 w 690697"/>
                  <a:gd name="connsiteY37" fmla="*/ 259556 h 1055478"/>
                  <a:gd name="connsiteX38" fmla="*/ 45379 w 690697"/>
                  <a:gd name="connsiteY38" fmla="*/ 245268 h 1055478"/>
                  <a:gd name="connsiteX39" fmla="*/ 59666 w 690697"/>
                  <a:gd name="connsiteY39" fmla="*/ 219075 h 1055478"/>
                  <a:gd name="connsiteX40" fmla="*/ 62047 w 690697"/>
                  <a:gd name="connsiteY40" fmla="*/ 202406 h 1055478"/>
                  <a:gd name="connsiteX41" fmla="*/ 69191 w 690697"/>
                  <a:gd name="connsiteY41" fmla="*/ 190500 h 1055478"/>
                  <a:gd name="connsiteX42" fmla="*/ 112054 w 690697"/>
                  <a:gd name="connsiteY42" fmla="*/ 123825 h 1055478"/>
                  <a:gd name="connsiteX43" fmla="*/ 114435 w 690697"/>
                  <a:gd name="connsiteY43" fmla="*/ 66675 h 1055478"/>
                  <a:gd name="connsiteX44" fmla="*/ 131104 w 690697"/>
                  <a:gd name="connsiteY44" fmla="*/ 47625 h 1055478"/>
                  <a:gd name="connsiteX45" fmla="*/ 216829 w 690697"/>
                  <a:gd name="connsiteY45" fmla="*/ 4762 h 1055478"/>
                  <a:gd name="connsiteX46" fmla="*/ 240641 w 690697"/>
                  <a:gd name="connsiteY46" fmla="*/ 0 h 1055478"/>
                  <a:gd name="connsiteX47" fmla="*/ 369229 w 690697"/>
                  <a:gd name="connsiteY47" fmla="*/ 4762 h 1055478"/>
                  <a:gd name="connsiteX48" fmla="*/ 464479 w 690697"/>
                  <a:gd name="connsiteY48" fmla="*/ 47625 h 1055478"/>
                  <a:gd name="connsiteX49" fmla="*/ 485910 w 690697"/>
                  <a:gd name="connsiteY49" fmla="*/ 54768 h 1055478"/>
                  <a:gd name="connsiteX50" fmla="*/ 552585 w 690697"/>
                  <a:gd name="connsiteY50" fmla="*/ 54768 h 1055478"/>
                  <a:gd name="connsiteX51" fmla="*/ 564491 w 690697"/>
                  <a:gd name="connsiteY51" fmla="*/ 64293 h 1055478"/>
                  <a:gd name="connsiteX52" fmla="*/ 571635 w 690697"/>
                  <a:gd name="connsiteY52" fmla="*/ 69056 h 1055478"/>
                  <a:gd name="connsiteX53" fmla="*/ 576397 w 690697"/>
                  <a:gd name="connsiteY53" fmla="*/ 76200 h 1055478"/>
                  <a:gd name="connsiteX54" fmla="*/ 588304 w 690697"/>
                  <a:gd name="connsiteY54" fmla="*/ 88106 h 1055478"/>
                  <a:gd name="connsiteX55" fmla="*/ 593066 w 690697"/>
                  <a:gd name="connsiteY55" fmla="*/ 104775 h 1055478"/>
                  <a:gd name="connsiteX56" fmla="*/ 602591 w 690697"/>
                  <a:gd name="connsiteY56" fmla="*/ 126206 h 1055478"/>
                  <a:gd name="connsiteX57" fmla="*/ 604972 w 690697"/>
                  <a:gd name="connsiteY57" fmla="*/ 142875 h 1055478"/>
                  <a:gd name="connsiteX58" fmla="*/ 609735 w 690697"/>
                  <a:gd name="connsiteY58" fmla="*/ 173831 h 1055478"/>
                  <a:gd name="connsiteX59" fmla="*/ 614497 w 690697"/>
                  <a:gd name="connsiteY59" fmla="*/ 240506 h 1055478"/>
                  <a:gd name="connsiteX60" fmla="*/ 616879 w 690697"/>
                  <a:gd name="connsiteY60" fmla="*/ 247650 h 1055478"/>
                  <a:gd name="connsiteX61" fmla="*/ 631166 w 690697"/>
                  <a:gd name="connsiteY61" fmla="*/ 271462 h 1055478"/>
                  <a:gd name="connsiteX62" fmla="*/ 647835 w 690697"/>
                  <a:gd name="connsiteY62" fmla="*/ 316706 h 1055478"/>
                  <a:gd name="connsiteX63" fmla="*/ 647835 w 690697"/>
                  <a:gd name="connsiteY63" fmla="*/ 428625 h 1055478"/>
                  <a:gd name="connsiteX64" fmla="*/ 640691 w 690697"/>
                  <a:gd name="connsiteY64" fmla="*/ 464343 h 1055478"/>
                  <a:gd name="connsiteX65" fmla="*/ 643072 w 690697"/>
                  <a:gd name="connsiteY65" fmla="*/ 561975 h 1055478"/>
                  <a:gd name="connsiteX66" fmla="*/ 652597 w 690697"/>
                  <a:gd name="connsiteY66" fmla="*/ 583406 h 1055478"/>
                  <a:gd name="connsiteX67" fmla="*/ 678791 w 690697"/>
                  <a:gd name="connsiteY67" fmla="*/ 650081 h 1055478"/>
                  <a:gd name="connsiteX68" fmla="*/ 683554 w 690697"/>
                  <a:gd name="connsiteY68" fmla="*/ 666750 h 1055478"/>
                  <a:gd name="connsiteX69" fmla="*/ 688316 w 690697"/>
                  <a:gd name="connsiteY69" fmla="*/ 678656 h 1055478"/>
                  <a:gd name="connsiteX70" fmla="*/ 690697 w 690697"/>
                  <a:gd name="connsiteY70" fmla="*/ 685800 h 1055478"/>
                  <a:gd name="connsiteX71" fmla="*/ 685935 w 690697"/>
                  <a:gd name="connsiteY71" fmla="*/ 695325 h 1055478"/>
                  <a:gd name="connsiteX72" fmla="*/ 683554 w 690697"/>
                  <a:gd name="connsiteY72" fmla="*/ 702468 h 1055478"/>
                  <a:gd name="connsiteX73" fmla="*/ 674029 w 690697"/>
                  <a:gd name="connsiteY73" fmla="*/ 714375 h 1055478"/>
                  <a:gd name="connsiteX74" fmla="*/ 669266 w 690697"/>
                  <a:gd name="connsiteY74" fmla="*/ 726281 h 1055478"/>
                  <a:gd name="connsiteX75" fmla="*/ 662122 w 690697"/>
                  <a:gd name="connsiteY75" fmla="*/ 738187 h 1055478"/>
                  <a:gd name="connsiteX76" fmla="*/ 650216 w 690697"/>
                  <a:gd name="connsiteY76" fmla="*/ 759618 h 1055478"/>
                  <a:gd name="connsiteX77" fmla="*/ 645454 w 690697"/>
                  <a:gd name="connsiteY77" fmla="*/ 773906 h 1055478"/>
                  <a:gd name="connsiteX78" fmla="*/ 643072 w 690697"/>
                  <a:gd name="connsiteY78" fmla="*/ 788193 h 1055478"/>
                  <a:gd name="connsiteX79" fmla="*/ 638310 w 690697"/>
                  <a:gd name="connsiteY79" fmla="*/ 800100 h 1055478"/>
                  <a:gd name="connsiteX80" fmla="*/ 631166 w 690697"/>
                  <a:gd name="connsiteY80" fmla="*/ 828675 h 1055478"/>
                  <a:gd name="connsiteX81" fmla="*/ 626404 w 690697"/>
                  <a:gd name="connsiteY81" fmla="*/ 838200 h 1055478"/>
                  <a:gd name="connsiteX82" fmla="*/ 619260 w 690697"/>
                  <a:gd name="connsiteY82" fmla="*/ 840581 h 1055478"/>
                  <a:gd name="connsiteX83" fmla="*/ 581160 w 690697"/>
                  <a:gd name="connsiteY83" fmla="*/ 876300 h 1055478"/>
                  <a:gd name="connsiteX84" fmla="*/ 571635 w 690697"/>
                  <a:gd name="connsiteY84" fmla="*/ 895350 h 1055478"/>
                  <a:gd name="connsiteX85" fmla="*/ 554966 w 690697"/>
                  <a:gd name="connsiteY85" fmla="*/ 931068 h 1055478"/>
                  <a:gd name="connsiteX86" fmla="*/ 547822 w 690697"/>
                  <a:gd name="connsiteY86" fmla="*/ 947737 h 1055478"/>
                  <a:gd name="connsiteX87" fmla="*/ 493054 w 690697"/>
                  <a:gd name="connsiteY87" fmla="*/ 990600 h 1055478"/>
                  <a:gd name="connsiteX88" fmla="*/ 450191 w 690697"/>
                  <a:gd name="connsiteY88" fmla="*/ 1012031 h 1055478"/>
                  <a:gd name="connsiteX89" fmla="*/ 378754 w 690697"/>
                  <a:gd name="connsiteY89" fmla="*/ 1035843 h 1055478"/>
                  <a:gd name="connsiteX90" fmla="*/ 359704 w 690697"/>
                  <a:gd name="connsiteY90" fmla="*/ 1040606 h 1055478"/>
                  <a:gd name="connsiteX91" fmla="*/ 338272 w 690697"/>
                  <a:gd name="connsiteY91" fmla="*/ 1042987 h 1055478"/>
                  <a:gd name="connsiteX92" fmla="*/ 302554 w 690697"/>
                  <a:gd name="connsiteY92" fmla="*/ 1040606 h 1055478"/>
                  <a:gd name="connsiteX93" fmla="*/ 247785 w 690697"/>
                  <a:gd name="connsiteY93" fmla="*/ 1054893 h 105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90697" h="1055478">
                    <a:moveTo>
                      <a:pt x="247785" y="1054893"/>
                    </a:moveTo>
                    <a:cubicBezTo>
                      <a:pt x="230719" y="1050924"/>
                      <a:pt x="217076" y="1028070"/>
                      <a:pt x="200160" y="1016793"/>
                    </a:cubicBezTo>
                    <a:cubicBezTo>
                      <a:pt x="194020" y="1012700"/>
                      <a:pt x="182513" y="1005410"/>
                      <a:pt x="176347" y="1000125"/>
                    </a:cubicBezTo>
                    <a:cubicBezTo>
                      <a:pt x="173790" y="997933"/>
                      <a:pt x="171360" y="995568"/>
                      <a:pt x="169204" y="992981"/>
                    </a:cubicBezTo>
                    <a:cubicBezTo>
                      <a:pt x="167372" y="990782"/>
                      <a:pt x="166676" y="987625"/>
                      <a:pt x="164441" y="985837"/>
                    </a:cubicBezTo>
                    <a:cubicBezTo>
                      <a:pt x="162481" y="984269"/>
                      <a:pt x="159678" y="984250"/>
                      <a:pt x="157297" y="983456"/>
                    </a:cubicBezTo>
                    <a:cubicBezTo>
                      <a:pt x="154916" y="981075"/>
                      <a:pt x="152310" y="978899"/>
                      <a:pt x="150154" y="976312"/>
                    </a:cubicBezTo>
                    <a:cubicBezTo>
                      <a:pt x="139171" y="963132"/>
                      <a:pt x="153217" y="974612"/>
                      <a:pt x="135866" y="957262"/>
                    </a:cubicBezTo>
                    <a:cubicBezTo>
                      <a:pt x="133842" y="955238"/>
                      <a:pt x="131103" y="954087"/>
                      <a:pt x="128722" y="952500"/>
                    </a:cubicBezTo>
                    <a:cubicBezTo>
                      <a:pt x="126341" y="949325"/>
                      <a:pt x="124162" y="945988"/>
                      <a:pt x="121579" y="942975"/>
                    </a:cubicBezTo>
                    <a:cubicBezTo>
                      <a:pt x="119387" y="940418"/>
                      <a:pt x="116456" y="938525"/>
                      <a:pt x="114435" y="935831"/>
                    </a:cubicBezTo>
                    <a:cubicBezTo>
                      <a:pt x="108472" y="927880"/>
                      <a:pt x="107054" y="922697"/>
                      <a:pt x="102529" y="914400"/>
                    </a:cubicBezTo>
                    <a:cubicBezTo>
                      <a:pt x="99465" y="908782"/>
                      <a:pt x="96179" y="903287"/>
                      <a:pt x="93004" y="897731"/>
                    </a:cubicBezTo>
                    <a:cubicBezTo>
                      <a:pt x="90623" y="889000"/>
                      <a:pt x="88055" y="880317"/>
                      <a:pt x="85860" y="871537"/>
                    </a:cubicBezTo>
                    <a:cubicBezTo>
                      <a:pt x="84878" y="867611"/>
                      <a:pt x="84982" y="863389"/>
                      <a:pt x="83479" y="859631"/>
                    </a:cubicBezTo>
                    <a:cubicBezTo>
                      <a:pt x="79534" y="849769"/>
                      <a:pt x="76019" y="847409"/>
                      <a:pt x="69191" y="840581"/>
                    </a:cubicBezTo>
                    <a:cubicBezTo>
                      <a:pt x="58543" y="819286"/>
                      <a:pt x="66401" y="823776"/>
                      <a:pt x="52522" y="819150"/>
                    </a:cubicBezTo>
                    <a:cubicBezTo>
                      <a:pt x="50935" y="816769"/>
                      <a:pt x="49592" y="814205"/>
                      <a:pt x="47760" y="812006"/>
                    </a:cubicBezTo>
                    <a:cubicBezTo>
                      <a:pt x="45604" y="809419"/>
                      <a:pt x="42573" y="807602"/>
                      <a:pt x="40616" y="804862"/>
                    </a:cubicBezTo>
                    <a:cubicBezTo>
                      <a:pt x="38553" y="801973"/>
                      <a:pt x="37615" y="798419"/>
                      <a:pt x="35854" y="795337"/>
                    </a:cubicBezTo>
                    <a:cubicBezTo>
                      <a:pt x="34434" y="792852"/>
                      <a:pt x="32511" y="790678"/>
                      <a:pt x="31091" y="788193"/>
                    </a:cubicBezTo>
                    <a:cubicBezTo>
                      <a:pt x="20630" y="769886"/>
                      <a:pt x="32846" y="787358"/>
                      <a:pt x="19185" y="769143"/>
                    </a:cubicBezTo>
                    <a:cubicBezTo>
                      <a:pt x="12349" y="741797"/>
                      <a:pt x="21908" y="775497"/>
                      <a:pt x="12041" y="752475"/>
                    </a:cubicBezTo>
                    <a:cubicBezTo>
                      <a:pt x="10752" y="749467"/>
                      <a:pt x="10559" y="746097"/>
                      <a:pt x="9660" y="742950"/>
                    </a:cubicBezTo>
                    <a:cubicBezTo>
                      <a:pt x="8970" y="740536"/>
                      <a:pt x="7824" y="738256"/>
                      <a:pt x="7279" y="735806"/>
                    </a:cubicBezTo>
                    <a:cubicBezTo>
                      <a:pt x="4592" y="723713"/>
                      <a:pt x="3715" y="709697"/>
                      <a:pt x="2516" y="697706"/>
                    </a:cubicBezTo>
                    <a:cubicBezTo>
                      <a:pt x="4104" y="688181"/>
                      <a:pt x="5108" y="678540"/>
                      <a:pt x="7279" y="669131"/>
                    </a:cubicBezTo>
                    <a:cubicBezTo>
                      <a:pt x="9878" y="657870"/>
                      <a:pt x="13847" y="646966"/>
                      <a:pt x="16804" y="635793"/>
                    </a:cubicBezTo>
                    <a:cubicBezTo>
                      <a:pt x="25720" y="602109"/>
                      <a:pt x="30530" y="583344"/>
                      <a:pt x="35854" y="550068"/>
                    </a:cubicBezTo>
                    <a:cubicBezTo>
                      <a:pt x="36990" y="542971"/>
                      <a:pt x="36589" y="535634"/>
                      <a:pt x="38235" y="528637"/>
                    </a:cubicBezTo>
                    <a:cubicBezTo>
                      <a:pt x="42955" y="508578"/>
                      <a:pt x="54904" y="469106"/>
                      <a:pt x="54904" y="469106"/>
                    </a:cubicBezTo>
                    <a:cubicBezTo>
                      <a:pt x="40300" y="452069"/>
                      <a:pt x="37161" y="450289"/>
                      <a:pt x="26329" y="428625"/>
                    </a:cubicBezTo>
                    <a:cubicBezTo>
                      <a:pt x="23296" y="422559"/>
                      <a:pt x="22027" y="415733"/>
                      <a:pt x="19185" y="409575"/>
                    </a:cubicBezTo>
                    <a:cubicBezTo>
                      <a:pt x="3625" y="375862"/>
                      <a:pt x="19831" y="421041"/>
                      <a:pt x="7279" y="383381"/>
                    </a:cubicBezTo>
                    <a:cubicBezTo>
                      <a:pt x="6485" y="376237"/>
                      <a:pt x="6018" y="369050"/>
                      <a:pt x="4897" y="361950"/>
                    </a:cubicBezTo>
                    <a:cubicBezTo>
                      <a:pt x="3634" y="353954"/>
                      <a:pt x="-829" y="346174"/>
                      <a:pt x="135" y="338137"/>
                    </a:cubicBezTo>
                    <a:cubicBezTo>
                      <a:pt x="3306" y="311714"/>
                      <a:pt x="16456" y="295900"/>
                      <a:pt x="28710" y="273843"/>
                    </a:cubicBezTo>
                    <a:cubicBezTo>
                      <a:pt x="31296" y="269189"/>
                      <a:pt x="33171" y="264155"/>
                      <a:pt x="35854" y="259556"/>
                    </a:cubicBezTo>
                    <a:cubicBezTo>
                      <a:pt x="38738" y="254612"/>
                      <a:pt x="42638" y="250293"/>
                      <a:pt x="45379" y="245268"/>
                    </a:cubicBezTo>
                    <a:cubicBezTo>
                      <a:pt x="66039" y="207390"/>
                      <a:pt x="29328" y="264581"/>
                      <a:pt x="59666" y="219075"/>
                    </a:cubicBezTo>
                    <a:cubicBezTo>
                      <a:pt x="60460" y="213519"/>
                      <a:pt x="60272" y="207731"/>
                      <a:pt x="62047" y="202406"/>
                    </a:cubicBezTo>
                    <a:cubicBezTo>
                      <a:pt x="63511" y="198015"/>
                      <a:pt x="67121" y="194640"/>
                      <a:pt x="69191" y="190500"/>
                    </a:cubicBezTo>
                    <a:cubicBezTo>
                      <a:pt x="93598" y="141686"/>
                      <a:pt x="65580" y="184597"/>
                      <a:pt x="112054" y="123825"/>
                    </a:cubicBezTo>
                    <a:cubicBezTo>
                      <a:pt x="112848" y="104775"/>
                      <a:pt x="109811" y="85172"/>
                      <a:pt x="114435" y="66675"/>
                    </a:cubicBezTo>
                    <a:cubicBezTo>
                      <a:pt x="116481" y="58489"/>
                      <a:pt x="124204" y="52481"/>
                      <a:pt x="131104" y="47625"/>
                    </a:cubicBezTo>
                    <a:cubicBezTo>
                      <a:pt x="146916" y="36498"/>
                      <a:pt x="195765" y="12054"/>
                      <a:pt x="216829" y="4762"/>
                    </a:cubicBezTo>
                    <a:cubicBezTo>
                      <a:pt x="224478" y="2114"/>
                      <a:pt x="232704" y="1587"/>
                      <a:pt x="240641" y="0"/>
                    </a:cubicBezTo>
                    <a:cubicBezTo>
                      <a:pt x="283504" y="1587"/>
                      <a:pt x="326635" y="-282"/>
                      <a:pt x="369229" y="4762"/>
                    </a:cubicBezTo>
                    <a:cubicBezTo>
                      <a:pt x="456805" y="15133"/>
                      <a:pt x="388406" y="22270"/>
                      <a:pt x="464479" y="47625"/>
                    </a:cubicBezTo>
                    <a:lnTo>
                      <a:pt x="485910" y="54768"/>
                    </a:lnTo>
                    <a:cubicBezTo>
                      <a:pt x="506368" y="53194"/>
                      <a:pt x="532363" y="49712"/>
                      <a:pt x="552585" y="54768"/>
                    </a:cubicBezTo>
                    <a:cubicBezTo>
                      <a:pt x="557516" y="56001"/>
                      <a:pt x="560425" y="61243"/>
                      <a:pt x="564491" y="64293"/>
                    </a:cubicBezTo>
                    <a:cubicBezTo>
                      <a:pt x="566781" y="66010"/>
                      <a:pt x="569254" y="67468"/>
                      <a:pt x="571635" y="69056"/>
                    </a:cubicBezTo>
                    <a:cubicBezTo>
                      <a:pt x="573222" y="71437"/>
                      <a:pt x="574512" y="74046"/>
                      <a:pt x="576397" y="76200"/>
                    </a:cubicBezTo>
                    <a:cubicBezTo>
                      <a:pt x="580093" y="80424"/>
                      <a:pt x="585476" y="83258"/>
                      <a:pt x="588304" y="88106"/>
                    </a:cubicBezTo>
                    <a:cubicBezTo>
                      <a:pt x="591216" y="93097"/>
                      <a:pt x="591037" y="99364"/>
                      <a:pt x="593066" y="104775"/>
                    </a:cubicBezTo>
                    <a:cubicBezTo>
                      <a:pt x="595811" y="112095"/>
                      <a:pt x="599416" y="119062"/>
                      <a:pt x="602591" y="126206"/>
                    </a:cubicBezTo>
                    <a:cubicBezTo>
                      <a:pt x="603385" y="131762"/>
                      <a:pt x="604118" y="137328"/>
                      <a:pt x="604972" y="142875"/>
                    </a:cubicBezTo>
                    <a:cubicBezTo>
                      <a:pt x="606218" y="150973"/>
                      <a:pt x="609065" y="166013"/>
                      <a:pt x="609735" y="173831"/>
                    </a:cubicBezTo>
                    <a:cubicBezTo>
                      <a:pt x="611638" y="196031"/>
                      <a:pt x="612351" y="218328"/>
                      <a:pt x="614497" y="240506"/>
                    </a:cubicBezTo>
                    <a:cubicBezTo>
                      <a:pt x="614739" y="243005"/>
                      <a:pt x="615890" y="245343"/>
                      <a:pt x="616879" y="247650"/>
                    </a:cubicBezTo>
                    <a:cubicBezTo>
                      <a:pt x="627579" y="272616"/>
                      <a:pt x="614225" y="237579"/>
                      <a:pt x="631166" y="271462"/>
                    </a:cubicBezTo>
                    <a:cubicBezTo>
                      <a:pt x="641526" y="292181"/>
                      <a:pt x="642348" y="297502"/>
                      <a:pt x="647835" y="316706"/>
                    </a:cubicBezTo>
                    <a:cubicBezTo>
                      <a:pt x="652867" y="361995"/>
                      <a:pt x="653264" y="356687"/>
                      <a:pt x="647835" y="428625"/>
                    </a:cubicBezTo>
                    <a:cubicBezTo>
                      <a:pt x="646921" y="440732"/>
                      <a:pt x="643072" y="452437"/>
                      <a:pt x="640691" y="464343"/>
                    </a:cubicBezTo>
                    <a:cubicBezTo>
                      <a:pt x="638895" y="502066"/>
                      <a:pt x="635365" y="524724"/>
                      <a:pt x="643072" y="561975"/>
                    </a:cubicBezTo>
                    <a:cubicBezTo>
                      <a:pt x="644656" y="569630"/>
                      <a:pt x="649660" y="576161"/>
                      <a:pt x="652597" y="583406"/>
                    </a:cubicBezTo>
                    <a:cubicBezTo>
                      <a:pt x="661568" y="605535"/>
                      <a:pt x="672231" y="627121"/>
                      <a:pt x="678791" y="650081"/>
                    </a:cubicBezTo>
                    <a:cubicBezTo>
                      <a:pt x="680379" y="655637"/>
                      <a:pt x="681727" y="661268"/>
                      <a:pt x="683554" y="666750"/>
                    </a:cubicBezTo>
                    <a:cubicBezTo>
                      <a:pt x="684906" y="670805"/>
                      <a:pt x="686815" y="674654"/>
                      <a:pt x="688316" y="678656"/>
                    </a:cubicBezTo>
                    <a:cubicBezTo>
                      <a:pt x="689197" y="681006"/>
                      <a:pt x="689903" y="683419"/>
                      <a:pt x="690697" y="685800"/>
                    </a:cubicBezTo>
                    <a:cubicBezTo>
                      <a:pt x="689110" y="688975"/>
                      <a:pt x="687333" y="692062"/>
                      <a:pt x="685935" y="695325"/>
                    </a:cubicBezTo>
                    <a:cubicBezTo>
                      <a:pt x="684946" y="697632"/>
                      <a:pt x="684884" y="700340"/>
                      <a:pt x="683554" y="702468"/>
                    </a:cubicBezTo>
                    <a:cubicBezTo>
                      <a:pt x="680860" y="706778"/>
                      <a:pt x="676644" y="710017"/>
                      <a:pt x="674029" y="714375"/>
                    </a:cubicBezTo>
                    <a:cubicBezTo>
                      <a:pt x="671830" y="718040"/>
                      <a:pt x="671178" y="722458"/>
                      <a:pt x="669266" y="726281"/>
                    </a:cubicBezTo>
                    <a:cubicBezTo>
                      <a:pt x="667196" y="730421"/>
                      <a:pt x="664338" y="734124"/>
                      <a:pt x="662122" y="738187"/>
                    </a:cubicBezTo>
                    <a:cubicBezTo>
                      <a:pt x="649488" y="761350"/>
                      <a:pt x="660196" y="744650"/>
                      <a:pt x="650216" y="759618"/>
                    </a:cubicBezTo>
                    <a:cubicBezTo>
                      <a:pt x="648629" y="764381"/>
                      <a:pt x="646672" y="769036"/>
                      <a:pt x="645454" y="773906"/>
                    </a:cubicBezTo>
                    <a:cubicBezTo>
                      <a:pt x="644283" y="778590"/>
                      <a:pt x="644342" y="783535"/>
                      <a:pt x="643072" y="788193"/>
                    </a:cubicBezTo>
                    <a:cubicBezTo>
                      <a:pt x="641947" y="792317"/>
                      <a:pt x="639897" y="796131"/>
                      <a:pt x="638310" y="800100"/>
                    </a:cubicBezTo>
                    <a:cubicBezTo>
                      <a:pt x="635967" y="814157"/>
                      <a:pt x="636558" y="815195"/>
                      <a:pt x="631166" y="828675"/>
                    </a:cubicBezTo>
                    <a:cubicBezTo>
                      <a:pt x="629848" y="831971"/>
                      <a:pt x="628914" y="835690"/>
                      <a:pt x="626404" y="838200"/>
                    </a:cubicBezTo>
                    <a:cubicBezTo>
                      <a:pt x="624629" y="839975"/>
                      <a:pt x="621641" y="839787"/>
                      <a:pt x="619260" y="840581"/>
                    </a:cubicBezTo>
                    <a:cubicBezTo>
                      <a:pt x="594244" y="865597"/>
                      <a:pt x="606968" y="853717"/>
                      <a:pt x="581160" y="876300"/>
                    </a:cubicBezTo>
                    <a:cubicBezTo>
                      <a:pt x="577985" y="882650"/>
                      <a:pt x="575035" y="889117"/>
                      <a:pt x="571635" y="895350"/>
                    </a:cubicBezTo>
                    <a:cubicBezTo>
                      <a:pt x="562197" y="912652"/>
                      <a:pt x="564188" y="894178"/>
                      <a:pt x="554966" y="931068"/>
                    </a:cubicBezTo>
                    <a:cubicBezTo>
                      <a:pt x="552948" y="939140"/>
                      <a:pt x="553476" y="941569"/>
                      <a:pt x="547822" y="947737"/>
                    </a:cubicBezTo>
                    <a:cubicBezTo>
                      <a:pt x="523458" y="974316"/>
                      <a:pt x="526509" y="969189"/>
                      <a:pt x="493054" y="990600"/>
                    </a:cubicBezTo>
                    <a:cubicBezTo>
                      <a:pt x="456519" y="1013982"/>
                      <a:pt x="479863" y="1002408"/>
                      <a:pt x="450191" y="1012031"/>
                    </a:cubicBezTo>
                    <a:cubicBezTo>
                      <a:pt x="426315" y="1019775"/>
                      <a:pt x="403105" y="1029755"/>
                      <a:pt x="378754" y="1035843"/>
                    </a:cubicBezTo>
                    <a:cubicBezTo>
                      <a:pt x="372404" y="1037431"/>
                      <a:pt x="366150" y="1039468"/>
                      <a:pt x="359704" y="1040606"/>
                    </a:cubicBezTo>
                    <a:cubicBezTo>
                      <a:pt x="352625" y="1041855"/>
                      <a:pt x="345416" y="1042193"/>
                      <a:pt x="338272" y="1042987"/>
                    </a:cubicBezTo>
                    <a:cubicBezTo>
                      <a:pt x="326366" y="1042193"/>
                      <a:pt x="314458" y="1039785"/>
                      <a:pt x="302554" y="1040606"/>
                    </a:cubicBezTo>
                    <a:cubicBezTo>
                      <a:pt x="291216" y="1041388"/>
                      <a:pt x="264851" y="1058862"/>
                      <a:pt x="247785" y="10548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EBB538-50C6-936D-08E1-6ED1AC6F7F66}"/>
              </a:ext>
            </a:extLst>
          </p:cNvPr>
          <p:cNvSpPr txBox="1"/>
          <p:nvPr/>
        </p:nvSpPr>
        <p:spPr>
          <a:xfrm>
            <a:off x="6536347" y="4591616"/>
            <a:ext cx="7883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stats</a:t>
            </a:r>
            <a:endParaRPr lang="en-NZ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58FCB5-688A-A0BB-065F-D447F013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257" y="628750"/>
            <a:ext cx="1197878" cy="77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1F882-37D2-2A7D-E622-EC5574DDA98F}"/>
              </a:ext>
            </a:extLst>
          </p:cNvPr>
          <p:cNvSpPr txBox="1"/>
          <p:nvPr/>
        </p:nvSpPr>
        <p:spPr>
          <a:xfrm>
            <a:off x="5024622" y="4608252"/>
            <a:ext cx="665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  <a:endParaRPr lang="en-NZ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6A87D-C7A2-1C8D-22D5-8B100612564D}"/>
              </a:ext>
            </a:extLst>
          </p:cNvPr>
          <p:cNvSpPr txBox="1"/>
          <p:nvPr/>
        </p:nvSpPr>
        <p:spPr>
          <a:xfrm>
            <a:off x="5013892" y="5709618"/>
            <a:ext cx="22021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People who know </a:t>
            </a:r>
            <a:r>
              <a:rPr lang="en-US" b="1" dirty="0"/>
              <a:t>causal inference</a:t>
            </a:r>
            <a:endParaRPr lang="en-NZ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04DE4-ACFE-B9F0-A411-B8B744001B27}"/>
              </a:ext>
            </a:extLst>
          </p:cNvPr>
          <p:cNvSpPr txBox="1"/>
          <p:nvPr/>
        </p:nvSpPr>
        <p:spPr>
          <a:xfrm>
            <a:off x="2522518" y="2518146"/>
            <a:ext cx="1513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1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9CE-E2CC-2472-02FB-BE9E57F7E6F5}"/>
              </a:ext>
            </a:extLst>
          </p:cNvPr>
          <p:cNvSpPr txBox="1"/>
          <p:nvPr/>
        </p:nvSpPr>
        <p:spPr>
          <a:xfrm>
            <a:off x="5408717" y="2532660"/>
            <a:ext cx="1463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2 Prediction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FEAD8-158A-F98D-0AE4-7CC638093A51}"/>
              </a:ext>
            </a:extLst>
          </p:cNvPr>
          <p:cNvSpPr txBox="1"/>
          <p:nvPr/>
        </p:nvSpPr>
        <p:spPr>
          <a:xfrm>
            <a:off x="8253269" y="2532660"/>
            <a:ext cx="157235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/>
              <a:t>3 Association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3A417DB-F5FA-5638-EB96-E8E62EC5497F}"/>
              </a:ext>
            </a:extLst>
          </p:cNvPr>
          <p:cNvSpPr/>
          <p:nvPr/>
        </p:nvSpPr>
        <p:spPr>
          <a:xfrm>
            <a:off x="4248012" y="2698963"/>
            <a:ext cx="787470" cy="802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A5EAD8-72D2-08F8-D9B8-75B91097CB81}"/>
              </a:ext>
            </a:extLst>
          </p:cNvPr>
          <p:cNvSpPr/>
          <p:nvPr/>
        </p:nvSpPr>
        <p:spPr>
          <a:xfrm>
            <a:off x="7194498" y="2658836"/>
            <a:ext cx="787470" cy="802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8BCEE-232B-B550-0C32-E06D21E6BCFF}"/>
              </a:ext>
            </a:extLst>
          </p:cNvPr>
          <p:cNvSpPr txBox="1"/>
          <p:nvPr/>
        </p:nvSpPr>
        <p:spPr>
          <a:xfrm>
            <a:off x="3819256" y="3439391"/>
            <a:ext cx="4042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457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D323B0-A23E-D73F-2345-6D0D6BD4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94" y="2239608"/>
            <a:ext cx="7362212" cy="42884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92682-A745-538A-6851-5C58F829EE45}"/>
              </a:ext>
            </a:extLst>
          </p:cNvPr>
          <p:cNvSpPr txBox="1"/>
          <p:nvPr/>
        </p:nvSpPr>
        <p:spPr>
          <a:xfrm>
            <a:off x="5858769" y="6581001"/>
            <a:ext cx="6931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Bojinov</a:t>
            </a:r>
            <a:r>
              <a:rPr lang="en-US" sz="1200" b="0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-apple-system"/>
              </a:rPr>
              <a:t>, I., Chen, A., &amp; Liu, M. (2020). The Importance of Being Causal. Harvard Data Science Review</a:t>
            </a:r>
            <a:r>
              <a:rPr lang="en-US" sz="1200" i="1" dirty="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</a:rPr>
              <a:t>.</a:t>
            </a:r>
            <a:endParaRPr lang="en-NZ" sz="1200" i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A0544-53EC-9B86-D1A3-4825D779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Correlation is not causation but…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773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matter</a:t>
            </a:r>
            <a:endParaRPr lang="en-N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4121AB-E54C-DED1-0AFE-EB00299CE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11418" b="13281"/>
          <a:stretch/>
        </p:blipFill>
        <p:spPr bwMode="auto">
          <a:xfrm>
            <a:off x="836961" y="2130275"/>
            <a:ext cx="6640163" cy="345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BB0173A-DC67-4612-1F1E-6C31E1F133F9}"/>
              </a:ext>
            </a:extLst>
          </p:cNvPr>
          <p:cNvSpPr/>
          <p:nvPr/>
        </p:nvSpPr>
        <p:spPr>
          <a:xfrm>
            <a:off x="1504950" y="3943350"/>
            <a:ext cx="5067300" cy="1905000"/>
          </a:xfrm>
          <a:custGeom>
            <a:avLst/>
            <a:gdLst>
              <a:gd name="connsiteX0" fmla="*/ 952500 w 5067300"/>
              <a:gd name="connsiteY0" fmla="*/ 1371600 h 1905000"/>
              <a:gd name="connsiteX1" fmla="*/ 885825 w 5067300"/>
              <a:gd name="connsiteY1" fmla="*/ 1276350 h 1905000"/>
              <a:gd name="connsiteX2" fmla="*/ 819150 w 5067300"/>
              <a:gd name="connsiteY2" fmla="*/ 1162050 h 1905000"/>
              <a:gd name="connsiteX3" fmla="*/ 714375 w 5067300"/>
              <a:gd name="connsiteY3" fmla="*/ 1066800 h 1905000"/>
              <a:gd name="connsiteX4" fmla="*/ 590550 w 5067300"/>
              <a:gd name="connsiteY4" fmla="*/ 952500 h 1905000"/>
              <a:gd name="connsiteX5" fmla="*/ 352425 w 5067300"/>
              <a:gd name="connsiteY5" fmla="*/ 657225 h 1905000"/>
              <a:gd name="connsiteX6" fmla="*/ 276225 w 5067300"/>
              <a:gd name="connsiteY6" fmla="*/ 514350 h 1905000"/>
              <a:gd name="connsiteX7" fmla="*/ 285750 w 5067300"/>
              <a:gd name="connsiteY7" fmla="*/ 457200 h 1905000"/>
              <a:gd name="connsiteX8" fmla="*/ 295275 w 5067300"/>
              <a:gd name="connsiteY8" fmla="*/ 428625 h 1905000"/>
              <a:gd name="connsiteX9" fmla="*/ 285750 w 5067300"/>
              <a:gd name="connsiteY9" fmla="*/ 304800 h 1905000"/>
              <a:gd name="connsiteX10" fmla="*/ 247650 w 5067300"/>
              <a:gd name="connsiteY10" fmla="*/ 219075 h 1905000"/>
              <a:gd name="connsiteX11" fmla="*/ 209550 w 5067300"/>
              <a:gd name="connsiteY11" fmla="*/ 209550 h 1905000"/>
              <a:gd name="connsiteX12" fmla="*/ 76200 w 5067300"/>
              <a:gd name="connsiteY12" fmla="*/ 200025 h 1905000"/>
              <a:gd name="connsiteX13" fmla="*/ 38100 w 5067300"/>
              <a:gd name="connsiteY13" fmla="*/ 190500 h 1905000"/>
              <a:gd name="connsiteX14" fmla="*/ 0 w 5067300"/>
              <a:gd name="connsiteY14" fmla="*/ 133350 h 1905000"/>
              <a:gd name="connsiteX15" fmla="*/ 57150 w 5067300"/>
              <a:gd name="connsiteY15" fmla="*/ 66675 h 1905000"/>
              <a:gd name="connsiteX16" fmla="*/ 85725 w 5067300"/>
              <a:gd name="connsiteY16" fmla="*/ 47625 h 1905000"/>
              <a:gd name="connsiteX17" fmla="*/ 104775 w 5067300"/>
              <a:gd name="connsiteY17" fmla="*/ 19050 h 1905000"/>
              <a:gd name="connsiteX18" fmla="*/ 342900 w 5067300"/>
              <a:gd name="connsiteY18" fmla="*/ 19050 h 1905000"/>
              <a:gd name="connsiteX19" fmla="*/ 400050 w 5067300"/>
              <a:gd name="connsiteY19" fmla="*/ 38100 h 1905000"/>
              <a:gd name="connsiteX20" fmla="*/ 533400 w 5067300"/>
              <a:gd name="connsiteY20" fmla="*/ 76200 h 1905000"/>
              <a:gd name="connsiteX21" fmla="*/ 819150 w 5067300"/>
              <a:gd name="connsiteY21" fmla="*/ 209550 h 1905000"/>
              <a:gd name="connsiteX22" fmla="*/ 895350 w 5067300"/>
              <a:gd name="connsiteY22" fmla="*/ 219075 h 1905000"/>
              <a:gd name="connsiteX23" fmla="*/ 942975 w 5067300"/>
              <a:gd name="connsiteY23" fmla="*/ 238125 h 1905000"/>
              <a:gd name="connsiteX24" fmla="*/ 914400 w 5067300"/>
              <a:gd name="connsiteY24" fmla="*/ 247650 h 1905000"/>
              <a:gd name="connsiteX25" fmla="*/ 1943100 w 5067300"/>
              <a:gd name="connsiteY25" fmla="*/ 314325 h 1905000"/>
              <a:gd name="connsiteX26" fmla="*/ 2257425 w 5067300"/>
              <a:gd name="connsiteY26" fmla="*/ 361950 h 1905000"/>
              <a:gd name="connsiteX27" fmla="*/ 2724150 w 5067300"/>
              <a:gd name="connsiteY27" fmla="*/ 285750 h 1905000"/>
              <a:gd name="connsiteX28" fmla="*/ 3095625 w 5067300"/>
              <a:gd name="connsiteY28" fmla="*/ 266700 h 1905000"/>
              <a:gd name="connsiteX29" fmla="*/ 3267075 w 5067300"/>
              <a:gd name="connsiteY29" fmla="*/ 247650 h 1905000"/>
              <a:gd name="connsiteX30" fmla="*/ 3781425 w 5067300"/>
              <a:gd name="connsiteY30" fmla="*/ 142875 h 1905000"/>
              <a:gd name="connsiteX31" fmla="*/ 3933825 w 5067300"/>
              <a:gd name="connsiteY31" fmla="*/ 123825 h 1905000"/>
              <a:gd name="connsiteX32" fmla="*/ 4019550 w 5067300"/>
              <a:gd name="connsiteY32" fmla="*/ 114300 h 1905000"/>
              <a:gd name="connsiteX33" fmla="*/ 4286250 w 5067300"/>
              <a:gd name="connsiteY33" fmla="*/ 76200 h 1905000"/>
              <a:gd name="connsiteX34" fmla="*/ 4391025 w 5067300"/>
              <a:gd name="connsiteY34" fmla="*/ 57150 h 1905000"/>
              <a:gd name="connsiteX35" fmla="*/ 4591050 w 5067300"/>
              <a:gd name="connsiteY35" fmla="*/ 38100 h 1905000"/>
              <a:gd name="connsiteX36" fmla="*/ 4733925 w 5067300"/>
              <a:gd name="connsiteY36" fmla="*/ 0 h 1905000"/>
              <a:gd name="connsiteX37" fmla="*/ 4810125 w 5067300"/>
              <a:gd name="connsiteY37" fmla="*/ 9525 h 1905000"/>
              <a:gd name="connsiteX38" fmla="*/ 4943475 w 5067300"/>
              <a:gd name="connsiteY38" fmla="*/ 19050 h 1905000"/>
              <a:gd name="connsiteX39" fmla="*/ 5000625 w 5067300"/>
              <a:gd name="connsiteY39" fmla="*/ 38100 h 1905000"/>
              <a:gd name="connsiteX40" fmla="*/ 5029200 w 5067300"/>
              <a:gd name="connsiteY40" fmla="*/ 66675 h 1905000"/>
              <a:gd name="connsiteX41" fmla="*/ 5057775 w 5067300"/>
              <a:gd name="connsiteY41" fmla="*/ 85725 h 1905000"/>
              <a:gd name="connsiteX42" fmla="*/ 5067300 w 5067300"/>
              <a:gd name="connsiteY42" fmla="*/ 123825 h 1905000"/>
              <a:gd name="connsiteX43" fmla="*/ 5010150 w 5067300"/>
              <a:gd name="connsiteY43" fmla="*/ 161925 h 1905000"/>
              <a:gd name="connsiteX44" fmla="*/ 4962525 w 5067300"/>
              <a:gd name="connsiteY44" fmla="*/ 228600 h 1905000"/>
              <a:gd name="connsiteX45" fmla="*/ 4924425 w 5067300"/>
              <a:gd name="connsiteY45" fmla="*/ 295275 h 1905000"/>
              <a:gd name="connsiteX46" fmla="*/ 4905375 w 5067300"/>
              <a:gd name="connsiteY46" fmla="*/ 323850 h 1905000"/>
              <a:gd name="connsiteX47" fmla="*/ 4848225 w 5067300"/>
              <a:gd name="connsiteY47" fmla="*/ 352425 h 1905000"/>
              <a:gd name="connsiteX48" fmla="*/ 4781550 w 5067300"/>
              <a:gd name="connsiteY48" fmla="*/ 457200 h 1905000"/>
              <a:gd name="connsiteX49" fmla="*/ 4733925 w 5067300"/>
              <a:gd name="connsiteY49" fmla="*/ 504825 h 1905000"/>
              <a:gd name="connsiteX50" fmla="*/ 4505325 w 5067300"/>
              <a:gd name="connsiteY50" fmla="*/ 819150 h 1905000"/>
              <a:gd name="connsiteX51" fmla="*/ 4333875 w 5067300"/>
              <a:gd name="connsiteY51" fmla="*/ 962025 h 1905000"/>
              <a:gd name="connsiteX52" fmla="*/ 4229100 w 5067300"/>
              <a:gd name="connsiteY52" fmla="*/ 1047750 h 1905000"/>
              <a:gd name="connsiteX53" fmla="*/ 3810000 w 5067300"/>
              <a:gd name="connsiteY53" fmla="*/ 1314450 h 1905000"/>
              <a:gd name="connsiteX54" fmla="*/ 3476625 w 5067300"/>
              <a:gd name="connsiteY54" fmla="*/ 1504950 h 1905000"/>
              <a:gd name="connsiteX55" fmla="*/ 3295650 w 5067300"/>
              <a:gd name="connsiteY55" fmla="*/ 1619250 h 1905000"/>
              <a:gd name="connsiteX56" fmla="*/ 3076575 w 5067300"/>
              <a:gd name="connsiteY56" fmla="*/ 1771650 h 1905000"/>
              <a:gd name="connsiteX57" fmla="*/ 2676525 w 5067300"/>
              <a:gd name="connsiteY57" fmla="*/ 1905000 h 1905000"/>
              <a:gd name="connsiteX58" fmla="*/ 2143125 w 5067300"/>
              <a:gd name="connsiteY58" fmla="*/ 1866900 h 1905000"/>
              <a:gd name="connsiteX59" fmla="*/ 1571625 w 5067300"/>
              <a:gd name="connsiteY59" fmla="*/ 1743075 h 1905000"/>
              <a:gd name="connsiteX60" fmla="*/ 1181100 w 5067300"/>
              <a:gd name="connsiteY60" fmla="*/ 1676400 h 1905000"/>
              <a:gd name="connsiteX61" fmla="*/ 1162050 w 5067300"/>
              <a:gd name="connsiteY61" fmla="*/ 1647825 h 1905000"/>
              <a:gd name="connsiteX62" fmla="*/ 1085850 w 5067300"/>
              <a:gd name="connsiteY62" fmla="*/ 1562100 h 1905000"/>
              <a:gd name="connsiteX63" fmla="*/ 1076325 w 5067300"/>
              <a:gd name="connsiteY63" fmla="*/ 1533525 h 1905000"/>
              <a:gd name="connsiteX64" fmla="*/ 1038225 w 5067300"/>
              <a:gd name="connsiteY64" fmla="*/ 1466850 h 1905000"/>
              <a:gd name="connsiteX65" fmla="*/ 1019175 w 5067300"/>
              <a:gd name="connsiteY65" fmla="*/ 1438275 h 1905000"/>
              <a:gd name="connsiteX66" fmla="*/ 990600 w 5067300"/>
              <a:gd name="connsiteY66" fmla="*/ 1419225 h 1905000"/>
              <a:gd name="connsiteX67" fmla="*/ 952500 w 5067300"/>
              <a:gd name="connsiteY67" fmla="*/ 1400175 h 1905000"/>
              <a:gd name="connsiteX68" fmla="*/ 952500 w 5067300"/>
              <a:gd name="connsiteY68" fmla="*/ 13716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067300" h="1905000">
                <a:moveTo>
                  <a:pt x="952500" y="1371600"/>
                </a:moveTo>
                <a:cubicBezTo>
                  <a:pt x="907621" y="1259402"/>
                  <a:pt x="968507" y="1393483"/>
                  <a:pt x="885825" y="1276350"/>
                </a:cubicBezTo>
                <a:cubicBezTo>
                  <a:pt x="860388" y="1240315"/>
                  <a:pt x="853593" y="1189604"/>
                  <a:pt x="819150" y="1162050"/>
                </a:cubicBezTo>
                <a:cubicBezTo>
                  <a:pt x="716754" y="1080133"/>
                  <a:pt x="830604" y="1174088"/>
                  <a:pt x="714375" y="1066800"/>
                </a:cubicBezTo>
                <a:cubicBezTo>
                  <a:pt x="629247" y="988220"/>
                  <a:pt x="666556" y="1033935"/>
                  <a:pt x="590550" y="952500"/>
                </a:cubicBezTo>
                <a:cubicBezTo>
                  <a:pt x="522708" y="879812"/>
                  <a:pt x="383020" y="714591"/>
                  <a:pt x="352425" y="657225"/>
                </a:cubicBezTo>
                <a:lnTo>
                  <a:pt x="276225" y="514350"/>
                </a:lnTo>
                <a:cubicBezTo>
                  <a:pt x="279400" y="495300"/>
                  <a:pt x="281560" y="476053"/>
                  <a:pt x="285750" y="457200"/>
                </a:cubicBezTo>
                <a:cubicBezTo>
                  <a:pt x="287928" y="447399"/>
                  <a:pt x="295275" y="438665"/>
                  <a:pt x="295275" y="428625"/>
                </a:cubicBezTo>
                <a:cubicBezTo>
                  <a:pt x="295275" y="387228"/>
                  <a:pt x="292206" y="345690"/>
                  <a:pt x="285750" y="304800"/>
                </a:cubicBezTo>
                <a:cubicBezTo>
                  <a:pt x="284203" y="295000"/>
                  <a:pt x="265797" y="231173"/>
                  <a:pt x="247650" y="219075"/>
                </a:cubicBezTo>
                <a:cubicBezTo>
                  <a:pt x="236758" y="211813"/>
                  <a:pt x="222561" y="210996"/>
                  <a:pt x="209550" y="209550"/>
                </a:cubicBezTo>
                <a:cubicBezTo>
                  <a:pt x="165259" y="204629"/>
                  <a:pt x="120650" y="203200"/>
                  <a:pt x="76200" y="200025"/>
                </a:cubicBezTo>
                <a:cubicBezTo>
                  <a:pt x="63500" y="196850"/>
                  <a:pt x="49466" y="196995"/>
                  <a:pt x="38100" y="190500"/>
                </a:cubicBezTo>
                <a:cubicBezTo>
                  <a:pt x="8721" y="173712"/>
                  <a:pt x="9092" y="160627"/>
                  <a:pt x="0" y="133350"/>
                </a:cubicBezTo>
                <a:cubicBezTo>
                  <a:pt x="21022" y="105320"/>
                  <a:pt x="30616" y="88786"/>
                  <a:pt x="57150" y="66675"/>
                </a:cubicBezTo>
                <a:cubicBezTo>
                  <a:pt x="65944" y="59346"/>
                  <a:pt x="76200" y="53975"/>
                  <a:pt x="85725" y="47625"/>
                </a:cubicBezTo>
                <a:cubicBezTo>
                  <a:pt x="92075" y="38100"/>
                  <a:pt x="94314" y="23699"/>
                  <a:pt x="104775" y="19050"/>
                </a:cubicBezTo>
                <a:cubicBezTo>
                  <a:pt x="153719" y="-2703"/>
                  <a:pt x="338703" y="18817"/>
                  <a:pt x="342900" y="19050"/>
                </a:cubicBezTo>
                <a:cubicBezTo>
                  <a:pt x="361950" y="25400"/>
                  <a:pt x="380742" y="32583"/>
                  <a:pt x="400050" y="38100"/>
                </a:cubicBezTo>
                <a:cubicBezTo>
                  <a:pt x="437219" y="48720"/>
                  <a:pt x="496289" y="59072"/>
                  <a:pt x="533400" y="76200"/>
                </a:cubicBezTo>
                <a:cubicBezTo>
                  <a:pt x="641787" y="126225"/>
                  <a:pt x="661914" y="189895"/>
                  <a:pt x="819150" y="209550"/>
                </a:cubicBezTo>
                <a:lnTo>
                  <a:pt x="895350" y="219075"/>
                </a:lnTo>
                <a:cubicBezTo>
                  <a:pt x="911225" y="225425"/>
                  <a:pt x="933491" y="223899"/>
                  <a:pt x="942975" y="238125"/>
                </a:cubicBezTo>
                <a:cubicBezTo>
                  <a:pt x="948544" y="246479"/>
                  <a:pt x="904732" y="244943"/>
                  <a:pt x="914400" y="247650"/>
                </a:cubicBezTo>
                <a:cubicBezTo>
                  <a:pt x="1302946" y="356443"/>
                  <a:pt x="1443721" y="308083"/>
                  <a:pt x="1943100" y="314325"/>
                </a:cubicBezTo>
                <a:cubicBezTo>
                  <a:pt x="2047875" y="330200"/>
                  <a:pt x="2151525" y="365824"/>
                  <a:pt x="2257425" y="361950"/>
                </a:cubicBezTo>
                <a:cubicBezTo>
                  <a:pt x="2414954" y="356187"/>
                  <a:pt x="2567523" y="303548"/>
                  <a:pt x="2724150" y="285750"/>
                </a:cubicBezTo>
                <a:cubicBezTo>
                  <a:pt x="2847345" y="271751"/>
                  <a:pt x="2971800" y="273050"/>
                  <a:pt x="3095625" y="266700"/>
                </a:cubicBezTo>
                <a:cubicBezTo>
                  <a:pt x="3152775" y="260350"/>
                  <a:pt x="3210488" y="257867"/>
                  <a:pt x="3267075" y="247650"/>
                </a:cubicBezTo>
                <a:cubicBezTo>
                  <a:pt x="3439262" y="216561"/>
                  <a:pt x="3607805" y="164577"/>
                  <a:pt x="3781425" y="142875"/>
                </a:cubicBezTo>
                <a:lnTo>
                  <a:pt x="3933825" y="123825"/>
                </a:lnTo>
                <a:cubicBezTo>
                  <a:pt x="3962371" y="120399"/>
                  <a:pt x="3991069" y="118228"/>
                  <a:pt x="4019550" y="114300"/>
                </a:cubicBezTo>
                <a:cubicBezTo>
                  <a:pt x="4436791" y="56749"/>
                  <a:pt x="4066036" y="103727"/>
                  <a:pt x="4286250" y="76200"/>
                </a:cubicBezTo>
                <a:cubicBezTo>
                  <a:pt x="4335941" y="59636"/>
                  <a:pt x="4312940" y="65228"/>
                  <a:pt x="4391025" y="57150"/>
                </a:cubicBezTo>
                <a:lnTo>
                  <a:pt x="4591050" y="38100"/>
                </a:lnTo>
                <a:cubicBezTo>
                  <a:pt x="4689674" y="13444"/>
                  <a:pt x="4642076" y="26243"/>
                  <a:pt x="4733925" y="0"/>
                </a:cubicBezTo>
                <a:cubicBezTo>
                  <a:pt x="4759325" y="3175"/>
                  <a:pt x="4784632" y="7207"/>
                  <a:pt x="4810125" y="9525"/>
                </a:cubicBezTo>
                <a:cubicBezTo>
                  <a:pt x="4854505" y="13560"/>
                  <a:pt x="4899405" y="12439"/>
                  <a:pt x="4943475" y="19050"/>
                </a:cubicBezTo>
                <a:cubicBezTo>
                  <a:pt x="4963333" y="22029"/>
                  <a:pt x="5000625" y="38100"/>
                  <a:pt x="5000625" y="38100"/>
                </a:cubicBezTo>
                <a:cubicBezTo>
                  <a:pt x="5010150" y="47625"/>
                  <a:pt x="5018852" y="58051"/>
                  <a:pt x="5029200" y="66675"/>
                </a:cubicBezTo>
                <a:cubicBezTo>
                  <a:pt x="5037994" y="74004"/>
                  <a:pt x="5051425" y="76200"/>
                  <a:pt x="5057775" y="85725"/>
                </a:cubicBezTo>
                <a:cubicBezTo>
                  <a:pt x="5065037" y="96617"/>
                  <a:pt x="5064125" y="111125"/>
                  <a:pt x="5067300" y="123825"/>
                </a:cubicBezTo>
                <a:cubicBezTo>
                  <a:pt x="5048250" y="136525"/>
                  <a:pt x="5015703" y="139713"/>
                  <a:pt x="5010150" y="161925"/>
                </a:cubicBezTo>
                <a:cubicBezTo>
                  <a:pt x="4993437" y="228777"/>
                  <a:pt x="5015145" y="175980"/>
                  <a:pt x="4962525" y="228600"/>
                </a:cubicBezTo>
                <a:cubicBezTo>
                  <a:pt x="4947054" y="244071"/>
                  <a:pt x="4934386" y="277844"/>
                  <a:pt x="4924425" y="295275"/>
                </a:cubicBezTo>
                <a:cubicBezTo>
                  <a:pt x="4918745" y="305214"/>
                  <a:pt x="4914533" y="316981"/>
                  <a:pt x="4905375" y="323850"/>
                </a:cubicBezTo>
                <a:cubicBezTo>
                  <a:pt x="4888336" y="336629"/>
                  <a:pt x="4867275" y="342900"/>
                  <a:pt x="4848225" y="352425"/>
                </a:cubicBezTo>
                <a:cubicBezTo>
                  <a:pt x="4830325" y="406126"/>
                  <a:pt x="4839460" y="388761"/>
                  <a:pt x="4781550" y="457200"/>
                </a:cubicBezTo>
                <a:cubicBezTo>
                  <a:pt x="4767048" y="474339"/>
                  <a:pt x="4747395" y="486864"/>
                  <a:pt x="4733925" y="504825"/>
                </a:cubicBezTo>
                <a:cubicBezTo>
                  <a:pt x="4663569" y="598633"/>
                  <a:pt x="4591527" y="740785"/>
                  <a:pt x="4505325" y="819150"/>
                </a:cubicBezTo>
                <a:cubicBezTo>
                  <a:pt x="4275204" y="1028351"/>
                  <a:pt x="4499796" y="831659"/>
                  <a:pt x="4333875" y="962025"/>
                </a:cubicBezTo>
                <a:cubicBezTo>
                  <a:pt x="4097690" y="1147599"/>
                  <a:pt x="4376010" y="937567"/>
                  <a:pt x="4229100" y="1047750"/>
                </a:cubicBezTo>
                <a:cubicBezTo>
                  <a:pt x="4083442" y="902092"/>
                  <a:pt x="4231692" y="1031473"/>
                  <a:pt x="3810000" y="1314450"/>
                </a:cubicBezTo>
                <a:cubicBezTo>
                  <a:pt x="3703723" y="1385768"/>
                  <a:pt x="3586732" y="1439701"/>
                  <a:pt x="3476625" y="1504950"/>
                </a:cubicBezTo>
                <a:cubicBezTo>
                  <a:pt x="3415244" y="1541324"/>
                  <a:pt x="3355016" y="1579673"/>
                  <a:pt x="3295650" y="1619250"/>
                </a:cubicBezTo>
                <a:cubicBezTo>
                  <a:pt x="3221634" y="1668594"/>
                  <a:pt x="3154017" y="1727878"/>
                  <a:pt x="3076575" y="1771650"/>
                </a:cubicBezTo>
                <a:cubicBezTo>
                  <a:pt x="2902318" y="1870143"/>
                  <a:pt x="2856954" y="1867015"/>
                  <a:pt x="2676525" y="1905000"/>
                </a:cubicBezTo>
                <a:cubicBezTo>
                  <a:pt x="2498725" y="1892300"/>
                  <a:pt x="2319494" y="1892747"/>
                  <a:pt x="2143125" y="1866900"/>
                </a:cubicBezTo>
                <a:cubicBezTo>
                  <a:pt x="1950265" y="1838636"/>
                  <a:pt x="1762832" y="1780938"/>
                  <a:pt x="1571625" y="1743075"/>
                </a:cubicBezTo>
                <a:cubicBezTo>
                  <a:pt x="1442082" y="1717423"/>
                  <a:pt x="1311275" y="1698625"/>
                  <a:pt x="1181100" y="1676400"/>
                </a:cubicBezTo>
                <a:cubicBezTo>
                  <a:pt x="1174750" y="1666875"/>
                  <a:pt x="1169379" y="1656619"/>
                  <a:pt x="1162050" y="1647825"/>
                </a:cubicBezTo>
                <a:cubicBezTo>
                  <a:pt x="1137574" y="1618454"/>
                  <a:pt x="1108789" y="1592686"/>
                  <a:pt x="1085850" y="1562100"/>
                </a:cubicBezTo>
                <a:cubicBezTo>
                  <a:pt x="1079826" y="1554068"/>
                  <a:pt x="1080815" y="1542505"/>
                  <a:pt x="1076325" y="1533525"/>
                </a:cubicBezTo>
                <a:cubicBezTo>
                  <a:pt x="1064877" y="1510630"/>
                  <a:pt x="1051395" y="1488800"/>
                  <a:pt x="1038225" y="1466850"/>
                </a:cubicBezTo>
                <a:cubicBezTo>
                  <a:pt x="1032335" y="1457034"/>
                  <a:pt x="1027270" y="1446370"/>
                  <a:pt x="1019175" y="1438275"/>
                </a:cubicBezTo>
                <a:cubicBezTo>
                  <a:pt x="1011080" y="1430180"/>
                  <a:pt x="1000539" y="1424905"/>
                  <a:pt x="990600" y="1419225"/>
                </a:cubicBezTo>
                <a:cubicBezTo>
                  <a:pt x="978272" y="1412180"/>
                  <a:pt x="962540" y="1410215"/>
                  <a:pt x="952500" y="1400175"/>
                </a:cubicBezTo>
                <a:lnTo>
                  <a:pt x="952500" y="1371600"/>
                </a:ln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E83CBE-4454-62FF-AB92-2003AF0CD521}"/>
              </a:ext>
            </a:extLst>
          </p:cNvPr>
          <p:cNvSpPr/>
          <p:nvPr/>
        </p:nvSpPr>
        <p:spPr>
          <a:xfrm>
            <a:off x="1474622" y="1950720"/>
            <a:ext cx="5151369" cy="1851660"/>
          </a:xfrm>
          <a:custGeom>
            <a:avLst/>
            <a:gdLst>
              <a:gd name="connsiteX0" fmla="*/ 323698 w 5151369"/>
              <a:gd name="connsiteY0" fmla="*/ 1851660 h 1851660"/>
              <a:gd name="connsiteX1" fmla="*/ 217018 w 5151369"/>
              <a:gd name="connsiteY1" fmla="*/ 1844040 h 1851660"/>
              <a:gd name="connsiteX2" fmla="*/ 194158 w 5151369"/>
              <a:gd name="connsiteY2" fmla="*/ 1836420 h 1851660"/>
              <a:gd name="connsiteX3" fmla="*/ 140818 w 5151369"/>
              <a:gd name="connsiteY3" fmla="*/ 1821180 h 1851660"/>
              <a:gd name="connsiteX4" fmla="*/ 110338 w 5151369"/>
              <a:gd name="connsiteY4" fmla="*/ 1813560 h 1851660"/>
              <a:gd name="connsiteX5" fmla="*/ 79858 w 5151369"/>
              <a:gd name="connsiteY5" fmla="*/ 1798320 h 1851660"/>
              <a:gd name="connsiteX6" fmla="*/ 41758 w 5151369"/>
              <a:gd name="connsiteY6" fmla="*/ 1783080 h 1851660"/>
              <a:gd name="connsiteX7" fmla="*/ 18898 w 5151369"/>
              <a:gd name="connsiteY7" fmla="*/ 1744980 h 1851660"/>
              <a:gd name="connsiteX8" fmla="*/ 34138 w 5151369"/>
              <a:gd name="connsiteY8" fmla="*/ 1508760 h 1851660"/>
              <a:gd name="connsiteX9" fmla="*/ 224638 w 5151369"/>
              <a:gd name="connsiteY9" fmla="*/ 1104900 h 1851660"/>
              <a:gd name="connsiteX10" fmla="*/ 308458 w 5151369"/>
              <a:gd name="connsiteY10" fmla="*/ 914400 h 1851660"/>
              <a:gd name="connsiteX11" fmla="*/ 422758 w 5151369"/>
              <a:gd name="connsiteY11" fmla="*/ 754380 h 1851660"/>
              <a:gd name="connsiteX12" fmla="*/ 1024738 w 5151369"/>
              <a:gd name="connsiteY12" fmla="*/ 304800 h 1851660"/>
              <a:gd name="connsiteX13" fmla="*/ 1550518 w 5151369"/>
              <a:gd name="connsiteY13" fmla="*/ 76200 h 1851660"/>
              <a:gd name="connsiteX14" fmla="*/ 1862938 w 5151369"/>
              <a:gd name="connsiteY14" fmla="*/ 38100 h 1851660"/>
              <a:gd name="connsiteX15" fmla="*/ 2823058 w 5151369"/>
              <a:gd name="connsiteY15" fmla="*/ 0 h 1851660"/>
              <a:gd name="connsiteX16" fmla="*/ 3127858 w 5151369"/>
              <a:gd name="connsiteY16" fmla="*/ 68580 h 1851660"/>
              <a:gd name="connsiteX17" fmla="*/ 3501238 w 5151369"/>
              <a:gd name="connsiteY17" fmla="*/ 182880 h 1851660"/>
              <a:gd name="connsiteX18" fmla="*/ 4156558 w 5151369"/>
              <a:gd name="connsiteY18" fmla="*/ 335280 h 1851660"/>
              <a:gd name="connsiteX19" fmla="*/ 4240378 w 5151369"/>
              <a:gd name="connsiteY19" fmla="*/ 403860 h 1851660"/>
              <a:gd name="connsiteX20" fmla="*/ 4362298 w 5151369"/>
              <a:gd name="connsiteY20" fmla="*/ 518160 h 1851660"/>
              <a:gd name="connsiteX21" fmla="*/ 4529938 w 5151369"/>
              <a:gd name="connsiteY21" fmla="*/ 647700 h 1851660"/>
              <a:gd name="connsiteX22" fmla="*/ 4964278 w 5151369"/>
              <a:gd name="connsiteY22" fmla="*/ 1135380 h 1851660"/>
              <a:gd name="connsiteX23" fmla="*/ 5032858 w 5151369"/>
              <a:gd name="connsiteY23" fmla="*/ 1341120 h 1851660"/>
              <a:gd name="connsiteX24" fmla="*/ 5139538 w 5151369"/>
              <a:gd name="connsiteY24" fmla="*/ 1531620 h 1851660"/>
              <a:gd name="connsiteX25" fmla="*/ 5139538 w 5151369"/>
              <a:gd name="connsiteY25" fmla="*/ 1722120 h 1851660"/>
              <a:gd name="connsiteX26" fmla="*/ 5101438 w 5151369"/>
              <a:gd name="connsiteY26" fmla="*/ 1790700 h 1851660"/>
              <a:gd name="connsiteX27" fmla="*/ 5048098 w 5151369"/>
              <a:gd name="connsiteY27" fmla="*/ 1836420 h 1851660"/>
              <a:gd name="connsiteX28" fmla="*/ 4827118 w 5151369"/>
              <a:gd name="connsiteY28" fmla="*/ 1828800 h 1851660"/>
              <a:gd name="connsiteX29" fmla="*/ 4773778 w 5151369"/>
              <a:gd name="connsiteY29" fmla="*/ 1813560 h 1851660"/>
              <a:gd name="connsiteX30" fmla="*/ 4728058 w 5151369"/>
              <a:gd name="connsiteY30" fmla="*/ 1805940 h 1851660"/>
              <a:gd name="connsiteX31" fmla="*/ 4628998 w 5151369"/>
              <a:gd name="connsiteY31" fmla="*/ 1783080 h 1851660"/>
              <a:gd name="connsiteX32" fmla="*/ 4308958 w 5151369"/>
              <a:gd name="connsiteY32" fmla="*/ 1752600 h 1851660"/>
              <a:gd name="connsiteX33" fmla="*/ 3973678 w 5151369"/>
              <a:gd name="connsiteY33" fmla="*/ 1623060 h 1851660"/>
              <a:gd name="connsiteX34" fmla="*/ 3501238 w 5151369"/>
              <a:gd name="connsiteY34" fmla="*/ 1554480 h 1851660"/>
              <a:gd name="connsiteX35" fmla="*/ 3318358 w 5151369"/>
              <a:gd name="connsiteY35" fmla="*/ 1508760 h 1851660"/>
              <a:gd name="connsiteX36" fmla="*/ 2929738 w 5151369"/>
              <a:gd name="connsiteY36" fmla="*/ 1485900 h 1851660"/>
              <a:gd name="connsiteX37" fmla="*/ 2670658 w 5151369"/>
              <a:gd name="connsiteY37" fmla="*/ 1478280 h 1851660"/>
              <a:gd name="connsiteX38" fmla="*/ 2510638 w 5151369"/>
              <a:gd name="connsiteY38" fmla="*/ 1470660 h 1851660"/>
              <a:gd name="connsiteX39" fmla="*/ 2358238 w 5151369"/>
              <a:gd name="connsiteY39" fmla="*/ 1485900 h 1851660"/>
              <a:gd name="connsiteX40" fmla="*/ 1862938 w 5151369"/>
              <a:gd name="connsiteY40" fmla="*/ 1607820 h 1851660"/>
              <a:gd name="connsiteX41" fmla="*/ 1276198 w 5151369"/>
              <a:gd name="connsiteY41" fmla="*/ 1714500 h 1851660"/>
              <a:gd name="connsiteX42" fmla="*/ 1184758 w 5151369"/>
              <a:gd name="connsiteY42" fmla="*/ 1737360 h 1851660"/>
              <a:gd name="connsiteX43" fmla="*/ 971398 w 5151369"/>
              <a:gd name="connsiteY43" fmla="*/ 1798320 h 1851660"/>
              <a:gd name="connsiteX44" fmla="*/ 818998 w 5151369"/>
              <a:gd name="connsiteY44" fmla="*/ 1821180 h 1851660"/>
              <a:gd name="connsiteX45" fmla="*/ 483718 w 5151369"/>
              <a:gd name="connsiteY45" fmla="*/ 1844040 h 1851660"/>
              <a:gd name="connsiteX46" fmla="*/ 323698 w 5151369"/>
              <a:gd name="connsiteY46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51369" h="1851660">
                <a:moveTo>
                  <a:pt x="323698" y="1851660"/>
                </a:moveTo>
                <a:cubicBezTo>
                  <a:pt x="279248" y="1851660"/>
                  <a:pt x="252424" y="1848205"/>
                  <a:pt x="217018" y="1844040"/>
                </a:cubicBezTo>
                <a:cubicBezTo>
                  <a:pt x="209041" y="1843102"/>
                  <a:pt x="201851" y="1838728"/>
                  <a:pt x="194158" y="1836420"/>
                </a:cubicBezTo>
                <a:cubicBezTo>
                  <a:pt x="176446" y="1831107"/>
                  <a:pt x="158658" y="1826045"/>
                  <a:pt x="140818" y="1821180"/>
                </a:cubicBezTo>
                <a:cubicBezTo>
                  <a:pt x="130714" y="1818424"/>
                  <a:pt x="120144" y="1817237"/>
                  <a:pt x="110338" y="1813560"/>
                </a:cubicBezTo>
                <a:cubicBezTo>
                  <a:pt x="99702" y="1809572"/>
                  <a:pt x="90238" y="1802933"/>
                  <a:pt x="79858" y="1798320"/>
                </a:cubicBezTo>
                <a:cubicBezTo>
                  <a:pt x="67359" y="1792765"/>
                  <a:pt x="54458" y="1788160"/>
                  <a:pt x="41758" y="1783080"/>
                </a:cubicBezTo>
                <a:cubicBezTo>
                  <a:pt x="34138" y="1770380"/>
                  <a:pt x="25027" y="1758463"/>
                  <a:pt x="18898" y="1744980"/>
                </a:cubicBezTo>
                <a:cubicBezTo>
                  <a:pt x="-17692" y="1664483"/>
                  <a:pt x="5178" y="1610119"/>
                  <a:pt x="34138" y="1508760"/>
                </a:cubicBezTo>
                <a:cubicBezTo>
                  <a:pt x="70301" y="1382191"/>
                  <a:pt x="170329" y="1217696"/>
                  <a:pt x="224638" y="1104900"/>
                </a:cubicBezTo>
                <a:cubicBezTo>
                  <a:pt x="254734" y="1042393"/>
                  <a:pt x="274322" y="974795"/>
                  <a:pt x="308458" y="914400"/>
                </a:cubicBezTo>
                <a:cubicBezTo>
                  <a:pt x="340712" y="857335"/>
                  <a:pt x="380099" y="804149"/>
                  <a:pt x="422758" y="754380"/>
                </a:cubicBezTo>
                <a:cubicBezTo>
                  <a:pt x="592765" y="556038"/>
                  <a:pt x="787132" y="434403"/>
                  <a:pt x="1024738" y="304800"/>
                </a:cubicBezTo>
                <a:cubicBezTo>
                  <a:pt x="1235508" y="189834"/>
                  <a:pt x="1312118" y="128834"/>
                  <a:pt x="1550518" y="76200"/>
                </a:cubicBezTo>
                <a:cubicBezTo>
                  <a:pt x="1652962" y="53582"/>
                  <a:pt x="1758514" y="48206"/>
                  <a:pt x="1862938" y="38100"/>
                </a:cubicBezTo>
                <a:cubicBezTo>
                  <a:pt x="2307444" y="-4917"/>
                  <a:pt x="2324187" y="6742"/>
                  <a:pt x="2823058" y="0"/>
                </a:cubicBezTo>
                <a:cubicBezTo>
                  <a:pt x="2924658" y="22860"/>
                  <a:pt x="3027310" y="41466"/>
                  <a:pt x="3127858" y="68580"/>
                </a:cubicBezTo>
                <a:cubicBezTo>
                  <a:pt x="3253530" y="102469"/>
                  <a:pt x="3374757" y="152146"/>
                  <a:pt x="3501238" y="182880"/>
                </a:cubicBezTo>
                <a:cubicBezTo>
                  <a:pt x="4367020" y="393257"/>
                  <a:pt x="3625861" y="164699"/>
                  <a:pt x="4156558" y="335280"/>
                </a:cubicBezTo>
                <a:cubicBezTo>
                  <a:pt x="4184498" y="358140"/>
                  <a:pt x="4213396" y="379876"/>
                  <a:pt x="4240378" y="403860"/>
                </a:cubicBezTo>
                <a:cubicBezTo>
                  <a:pt x="4282014" y="440869"/>
                  <a:pt x="4319687" y="482277"/>
                  <a:pt x="4362298" y="518160"/>
                </a:cubicBezTo>
                <a:cubicBezTo>
                  <a:pt x="4416316" y="563648"/>
                  <a:pt x="4478252" y="599579"/>
                  <a:pt x="4529938" y="647700"/>
                </a:cubicBezTo>
                <a:cubicBezTo>
                  <a:pt x="4773495" y="874460"/>
                  <a:pt x="4784283" y="903958"/>
                  <a:pt x="4964278" y="1135380"/>
                </a:cubicBezTo>
                <a:cubicBezTo>
                  <a:pt x="4987138" y="1203960"/>
                  <a:pt x="5006280" y="1273893"/>
                  <a:pt x="5032858" y="1341120"/>
                </a:cubicBezTo>
                <a:cubicBezTo>
                  <a:pt x="5068435" y="1431109"/>
                  <a:pt x="5091392" y="1459401"/>
                  <a:pt x="5139538" y="1531620"/>
                </a:cubicBezTo>
                <a:cubicBezTo>
                  <a:pt x="5155190" y="1609880"/>
                  <a:pt x="5155436" y="1594939"/>
                  <a:pt x="5139538" y="1722120"/>
                </a:cubicBezTo>
                <a:cubicBezTo>
                  <a:pt x="5138452" y="1730805"/>
                  <a:pt x="5103051" y="1788549"/>
                  <a:pt x="5101438" y="1790700"/>
                </a:cubicBezTo>
                <a:cubicBezTo>
                  <a:pt x="5087792" y="1808894"/>
                  <a:pt x="5065757" y="1823176"/>
                  <a:pt x="5048098" y="1836420"/>
                </a:cubicBezTo>
                <a:cubicBezTo>
                  <a:pt x="4974438" y="1833880"/>
                  <a:pt x="4900567" y="1834921"/>
                  <a:pt x="4827118" y="1828800"/>
                </a:cubicBezTo>
                <a:cubicBezTo>
                  <a:pt x="4808690" y="1827264"/>
                  <a:pt x="4791796" y="1817718"/>
                  <a:pt x="4773778" y="1813560"/>
                </a:cubicBezTo>
                <a:cubicBezTo>
                  <a:pt x="4758723" y="1810086"/>
                  <a:pt x="4743298" y="1808480"/>
                  <a:pt x="4728058" y="1805940"/>
                </a:cubicBezTo>
                <a:cubicBezTo>
                  <a:pt x="4675093" y="1784754"/>
                  <a:pt x="4697320" y="1789912"/>
                  <a:pt x="4628998" y="1783080"/>
                </a:cubicBezTo>
                <a:lnTo>
                  <a:pt x="4308958" y="1752600"/>
                </a:lnTo>
                <a:cubicBezTo>
                  <a:pt x="4197198" y="1709420"/>
                  <a:pt x="4088553" y="1657097"/>
                  <a:pt x="3973678" y="1623060"/>
                </a:cubicBezTo>
                <a:cubicBezTo>
                  <a:pt x="3799753" y="1571527"/>
                  <a:pt x="3673452" y="1568257"/>
                  <a:pt x="3501238" y="1554480"/>
                </a:cubicBezTo>
                <a:cubicBezTo>
                  <a:pt x="3440278" y="1539240"/>
                  <a:pt x="3380747" y="1516247"/>
                  <a:pt x="3318358" y="1508760"/>
                </a:cubicBezTo>
                <a:cubicBezTo>
                  <a:pt x="3189518" y="1493299"/>
                  <a:pt x="3059358" y="1492000"/>
                  <a:pt x="2929738" y="1485900"/>
                </a:cubicBezTo>
                <a:cubicBezTo>
                  <a:pt x="2843436" y="1481839"/>
                  <a:pt x="2756998" y="1481420"/>
                  <a:pt x="2670658" y="1478280"/>
                </a:cubicBezTo>
                <a:cubicBezTo>
                  <a:pt x="2617293" y="1476339"/>
                  <a:pt x="2563978" y="1473200"/>
                  <a:pt x="2510638" y="1470660"/>
                </a:cubicBezTo>
                <a:cubicBezTo>
                  <a:pt x="2459838" y="1475740"/>
                  <a:pt x="2408778" y="1478680"/>
                  <a:pt x="2358238" y="1485900"/>
                </a:cubicBezTo>
                <a:cubicBezTo>
                  <a:pt x="2232110" y="1503918"/>
                  <a:pt x="1886921" y="1602248"/>
                  <a:pt x="1862938" y="1607820"/>
                </a:cubicBezTo>
                <a:cubicBezTo>
                  <a:pt x="1301595" y="1738233"/>
                  <a:pt x="1681802" y="1643519"/>
                  <a:pt x="1276198" y="1714500"/>
                </a:cubicBezTo>
                <a:cubicBezTo>
                  <a:pt x="1245250" y="1719916"/>
                  <a:pt x="1215051" y="1729029"/>
                  <a:pt x="1184758" y="1737360"/>
                </a:cubicBezTo>
                <a:cubicBezTo>
                  <a:pt x="1113440" y="1756973"/>
                  <a:pt x="1043495" y="1781798"/>
                  <a:pt x="971398" y="1798320"/>
                </a:cubicBezTo>
                <a:cubicBezTo>
                  <a:pt x="921328" y="1809794"/>
                  <a:pt x="869798" y="1813560"/>
                  <a:pt x="818998" y="1821180"/>
                </a:cubicBezTo>
                <a:cubicBezTo>
                  <a:pt x="515416" y="1809037"/>
                  <a:pt x="740199" y="1802448"/>
                  <a:pt x="483718" y="1844040"/>
                </a:cubicBezTo>
                <a:cubicBezTo>
                  <a:pt x="438310" y="1851403"/>
                  <a:pt x="368148" y="1851660"/>
                  <a:pt x="323698" y="185166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30826A-0F32-67F4-EDF5-F33B0967E6D5}"/>
              </a:ext>
            </a:extLst>
          </p:cNvPr>
          <p:cNvGrpSpPr/>
          <p:nvPr/>
        </p:nvGrpSpPr>
        <p:grpSpPr>
          <a:xfrm>
            <a:off x="8010625" y="365125"/>
            <a:ext cx="3768741" cy="3167686"/>
            <a:chOff x="7764414" y="663790"/>
            <a:chExt cx="3768741" cy="316768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7250A95D-71DD-ED98-0204-2EC0FA26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319" y="663790"/>
              <a:ext cx="3519563" cy="293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0786F4-2586-E854-7A4B-48FF008DE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2996" y="1102829"/>
              <a:ext cx="600159" cy="6001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4BA7DA-6341-41B6-D319-74A0D823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7378" y="3345633"/>
              <a:ext cx="485843" cy="4858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103796-219F-F4B6-D0CB-F6AA79EB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4414" y="1846555"/>
              <a:ext cx="457264" cy="44773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B8493-6367-E453-8AD6-5112003834F4}"/>
              </a:ext>
            </a:extLst>
          </p:cNvPr>
          <p:cNvGrpSpPr/>
          <p:nvPr/>
        </p:nvGrpSpPr>
        <p:grpSpPr>
          <a:xfrm>
            <a:off x="8010625" y="3707795"/>
            <a:ext cx="3727645" cy="3150205"/>
            <a:chOff x="7764414" y="3717322"/>
            <a:chExt cx="3727645" cy="3150205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6F63D17E-722F-BEA8-46CA-0EFBA80D2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319" y="3717322"/>
              <a:ext cx="3488740" cy="29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24B277-7214-EB2F-CED4-646548CC1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501"/>
            <a:stretch/>
          </p:blipFill>
          <p:spPr>
            <a:xfrm>
              <a:off x="10902174" y="4123433"/>
              <a:ext cx="564012" cy="6129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BBCEB0-FCA5-181C-CAE6-8EB1452D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7378" y="6381684"/>
              <a:ext cx="485843" cy="4858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59DD03-4218-C107-61C0-C0FF8EBD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4414" y="4947095"/>
              <a:ext cx="457264" cy="44773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AF0DA3-CEEB-B8A5-7360-B9CDB5DF8862}"/>
              </a:ext>
            </a:extLst>
          </p:cNvPr>
          <p:cNvSpPr/>
          <p:nvPr/>
        </p:nvSpPr>
        <p:spPr>
          <a:xfrm>
            <a:off x="3598292" y="3157855"/>
            <a:ext cx="945573" cy="64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C9879-23AA-C091-3648-55012CA86D72}"/>
              </a:ext>
            </a:extLst>
          </p:cNvPr>
          <p:cNvSpPr/>
          <p:nvPr/>
        </p:nvSpPr>
        <p:spPr>
          <a:xfrm>
            <a:off x="5227979" y="2301261"/>
            <a:ext cx="945573" cy="64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CD454-6CE7-1206-78A3-EE19AE3BC4E6}"/>
              </a:ext>
            </a:extLst>
          </p:cNvPr>
          <p:cNvSpPr/>
          <p:nvPr/>
        </p:nvSpPr>
        <p:spPr>
          <a:xfrm>
            <a:off x="5144851" y="4113906"/>
            <a:ext cx="600442" cy="30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AA920-E0A4-7A7F-F532-5AF1EB1F7F03}"/>
              </a:ext>
            </a:extLst>
          </p:cNvPr>
          <p:cNvSpPr txBox="1"/>
          <p:nvPr/>
        </p:nvSpPr>
        <p:spPr>
          <a:xfrm>
            <a:off x="11424391" y="6581001"/>
            <a:ext cx="838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i="1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N = 1000</a:t>
            </a:r>
            <a:endParaRPr lang="en-NZ" sz="1200" b="0" i="1" dirty="0">
              <a:solidFill>
                <a:srgbClr val="212121"/>
              </a:solidFill>
              <a:effectLst/>
              <a:highlight>
                <a:srgbClr val="FFFFFF"/>
              </a:highlight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261452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Kiwifruit rootstock stage 2 </a:t>
            </a:r>
            <a:endParaRPr lang="en-NZ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BB0173A-DC67-4612-1F1E-6C31E1F133F9}"/>
              </a:ext>
            </a:extLst>
          </p:cNvPr>
          <p:cNvSpPr/>
          <p:nvPr/>
        </p:nvSpPr>
        <p:spPr>
          <a:xfrm>
            <a:off x="1504950" y="3943350"/>
            <a:ext cx="5067300" cy="1905000"/>
          </a:xfrm>
          <a:custGeom>
            <a:avLst/>
            <a:gdLst>
              <a:gd name="connsiteX0" fmla="*/ 952500 w 5067300"/>
              <a:gd name="connsiteY0" fmla="*/ 1371600 h 1905000"/>
              <a:gd name="connsiteX1" fmla="*/ 885825 w 5067300"/>
              <a:gd name="connsiteY1" fmla="*/ 1276350 h 1905000"/>
              <a:gd name="connsiteX2" fmla="*/ 819150 w 5067300"/>
              <a:gd name="connsiteY2" fmla="*/ 1162050 h 1905000"/>
              <a:gd name="connsiteX3" fmla="*/ 714375 w 5067300"/>
              <a:gd name="connsiteY3" fmla="*/ 1066800 h 1905000"/>
              <a:gd name="connsiteX4" fmla="*/ 590550 w 5067300"/>
              <a:gd name="connsiteY4" fmla="*/ 952500 h 1905000"/>
              <a:gd name="connsiteX5" fmla="*/ 352425 w 5067300"/>
              <a:gd name="connsiteY5" fmla="*/ 657225 h 1905000"/>
              <a:gd name="connsiteX6" fmla="*/ 276225 w 5067300"/>
              <a:gd name="connsiteY6" fmla="*/ 514350 h 1905000"/>
              <a:gd name="connsiteX7" fmla="*/ 285750 w 5067300"/>
              <a:gd name="connsiteY7" fmla="*/ 457200 h 1905000"/>
              <a:gd name="connsiteX8" fmla="*/ 295275 w 5067300"/>
              <a:gd name="connsiteY8" fmla="*/ 428625 h 1905000"/>
              <a:gd name="connsiteX9" fmla="*/ 285750 w 5067300"/>
              <a:gd name="connsiteY9" fmla="*/ 304800 h 1905000"/>
              <a:gd name="connsiteX10" fmla="*/ 247650 w 5067300"/>
              <a:gd name="connsiteY10" fmla="*/ 219075 h 1905000"/>
              <a:gd name="connsiteX11" fmla="*/ 209550 w 5067300"/>
              <a:gd name="connsiteY11" fmla="*/ 209550 h 1905000"/>
              <a:gd name="connsiteX12" fmla="*/ 76200 w 5067300"/>
              <a:gd name="connsiteY12" fmla="*/ 200025 h 1905000"/>
              <a:gd name="connsiteX13" fmla="*/ 38100 w 5067300"/>
              <a:gd name="connsiteY13" fmla="*/ 190500 h 1905000"/>
              <a:gd name="connsiteX14" fmla="*/ 0 w 5067300"/>
              <a:gd name="connsiteY14" fmla="*/ 133350 h 1905000"/>
              <a:gd name="connsiteX15" fmla="*/ 57150 w 5067300"/>
              <a:gd name="connsiteY15" fmla="*/ 66675 h 1905000"/>
              <a:gd name="connsiteX16" fmla="*/ 85725 w 5067300"/>
              <a:gd name="connsiteY16" fmla="*/ 47625 h 1905000"/>
              <a:gd name="connsiteX17" fmla="*/ 104775 w 5067300"/>
              <a:gd name="connsiteY17" fmla="*/ 19050 h 1905000"/>
              <a:gd name="connsiteX18" fmla="*/ 342900 w 5067300"/>
              <a:gd name="connsiteY18" fmla="*/ 19050 h 1905000"/>
              <a:gd name="connsiteX19" fmla="*/ 400050 w 5067300"/>
              <a:gd name="connsiteY19" fmla="*/ 38100 h 1905000"/>
              <a:gd name="connsiteX20" fmla="*/ 533400 w 5067300"/>
              <a:gd name="connsiteY20" fmla="*/ 76200 h 1905000"/>
              <a:gd name="connsiteX21" fmla="*/ 819150 w 5067300"/>
              <a:gd name="connsiteY21" fmla="*/ 209550 h 1905000"/>
              <a:gd name="connsiteX22" fmla="*/ 895350 w 5067300"/>
              <a:gd name="connsiteY22" fmla="*/ 219075 h 1905000"/>
              <a:gd name="connsiteX23" fmla="*/ 942975 w 5067300"/>
              <a:gd name="connsiteY23" fmla="*/ 238125 h 1905000"/>
              <a:gd name="connsiteX24" fmla="*/ 914400 w 5067300"/>
              <a:gd name="connsiteY24" fmla="*/ 247650 h 1905000"/>
              <a:gd name="connsiteX25" fmla="*/ 1943100 w 5067300"/>
              <a:gd name="connsiteY25" fmla="*/ 314325 h 1905000"/>
              <a:gd name="connsiteX26" fmla="*/ 2257425 w 5067300"/>
              <a:gd name="connsiteY26" fmla="*/ 361950 h 1905000"/>
              <a:gd name="connsiteX27" fmla="*/ 2724150 w 5067300"/>
              <a:gd name="connsiteY27" fmla="*/ 285750 h 1905000"/>
              <a:gd name="connsiteX28" fmla="*/ 3095625 w 5067300"/>
              <a:gd name="connsiteY28" fmla="*/ 266700 h 1905000"/>
              <a:gd name="connsiteX29" fmla="*/ 3267075 w 5067300"/>
              <a:gd name="connsiteY29" fmla="*/ 247650 h 1905000"/>
              <a:gd name="connsiteX30" fmla="*/ 3781425 w 5067300"/>
              <a:gd name="connsiteY30" fmla="*/ 142875 h 1905000"/>
              <a:gd name="connsiteX31" fmla="*/ 3933825 w 5067300"/>
              <a:gd name="connsiteY31" fmla="*/ 123825 h 1905000"/>
              <a:gd name="connsiteX32" fmla="*/ 4019550 w 5067300"/>
              <a:gd name="connsiteY32" fmla="*/ 114300 h 1905000"/>
              <a:gd name="connsiteX33" fmla="*/ 4286250 w 5067300"/>
              <a:gd name="connsiteY33" fmla="*/ 76200 h 1905000"/>
              <a:gd name="connsiteX34" fmla="*/ 4391025 w 5067300"/>
              <a:gd name="connsiteY34" fmla="*/ 57150 h 1905000"/>
              <a:gd name="connsiteX35" fmla="*/ 4591050 w 5067300"/>
              <a:gd name="connsiteY35" fmla="*/ 38100 h 1905000"/>
              <a:gd name="connsiteX36" fmla="*/ 4733925 w 5067300"/>
              <a:gd name="connsiteY36" fmla="*/ 0 h 1905000"/>
              <a:gd name="connsiteX37" fmla="*/ 4810125 w 5067300"/>
              <a:gd name="connsiteY37" fmla="*/ 9525 h 1905000"/>
              <a:gd name="connsiteX38" fmla="*/ 4943475 w 5067300"/>
              <a:gd name="connsiteY38" fmla="*/ 19050 h 1905000"/>
              <a:gd name="connsiteX39" fmla="*/ 5000625 w 5067300"/>
              <a:gd name="connsiteY39" fmla="*/ 38100 h 1905000"/>
              <a:gd name="connsiteX40" fmla="*/ 5029200 w 5067300"/>
              <a:gd name="connsiteY40" fmla="*/ 66675 h 1905000"/>
              <a:gd name="connsiteX41" fmla="*/ 5057775 w 5067300"/>
              <a:gd name="connsiteY41" fmla="*/ 85725 h 1905000"/>
              <a:gd name="connsiteX42" fmla="*/ 5067300 w 5067300"/>
              <a:gd name="connsiteY42" fmla="*/ 123825 h 1905000"/>
              <a:gd name="connsiteX43" fmla="*/ 5010150 w 5067300"/>
              <a:gd name="connsiteY43" fmla="*/ 161925 h 1905000"/>
              <a:gd name="connsiteX44" fmla="*/ 4962525 w 5067300"/>
              <a:gd name="connsiteY44" fmla="*/ 228600 h 1905000"/>
              <a:gd name="connsiteX45" fmla="*/ 4924425 w 5067300"/>
              <a:gd name="connsiteY45" fmla="*/ 295275 h 1905000"/>
              <a:gd name="connsiteX46" fmla="*/ 4905375 w 5067300"/>
              <a:gd name="connsiteY46" fmla="*/ 323850 h 1905000"/>
              <a:gd name="connsiteX47" fmla="*/ 4848225 w 5067300"/>
              <a:gd name="connsiteY47" fmla="*/ 352425 h 1905000"/>
              <a:gd name="connsiteX48" fmla="*/ 4781550 w 5067300"/>
              <a:gd name="connsiteY48" fmla="*/ 457200 h 1905000"/>
              <a:gd name="connsiteX49" fmla="*/ 4733925 w 5067300"/>
              <a:gd name="connsiteY49" fmla="*/ 504825 h 1905000"/>
              <a:gd name="connsiteX50" fmla="*/ 4505325 w 5067300"/>
              <a:gd name="connsiteY50" fmla="*/ 819150 h 1905000"/>
              <a:gd name="connsiteX51" fmla="*/ 4333875 w 5067300"/>
              <a:gd name="connsiteY51" fmla="*/ 962025 h 1905000"/>
              <a:gd name="connsiteX52" fmla="*/ 4229100 w 5067300"/>
              <a:gd name="connsiteY52" fmla="*/ 1047750 h 1905000"/>
              <a:gd name="connsiteX53" fmla="*/ 3810000 w 5067300"/>
              <a:gd name="connsiteY53" fmla="*/ 1314450 h 1905000"/>
              <a:gd name="connsiteX54" fmla="*/ 3476625 w 5067300"/>
              <a:gd name="connsiteY54" fmla="*/ 1504950 h 1905000"/>
              <a:gd name="connsiteX55" fmla="*/ 3295650 w 5067300"/>
              <a:gd name="connsiteY55" fmla="*/ 1619250 h 1905000"/>
              <a:gd name="connsiteX56" fmla="*/ 3076575 w 5067300"/>
              <a:gd name="connsiteY56" fmla="*/ 1771650 h 1905000"/>
              <a:gd name="connsiteX57" fmla="*/ 2676525 w 5067300"/>
              <a:gd name="connsiteY57" fmla="*/ 1905000 h 1905000"/>
              <a:gd name="connsiteX58" fmla="*/ 2143125 w 5067300"/>
              <a:gd name="connsiteY58" fmla="*/ 1866900 h 1905000"/>
              <a:gd name="connsiteX59" fmla="*/ 1571625 w 5067300"/>
              <a:gd name="connsiteY59" fmla="*/ 1743075 h 1905000"/>
              <a:gd name="connsiteX60" fmla="*/ 1181100 w 5067300"/>
              <a:gd name="connsiteY60" fmla="*/ 1676400 h 1905000"/>
              <a:gd name="connsiteX61" fmla="*/ 1162050 w 5067300"/>
              <a:gd name="connsiteY61" fmla="*/ 1647825 h 1905000"/>
              <a:gd name="connsiteX62" fmla="*/ 1085850 w 5067300"/>
              <a:gd name="connsiteY62" fmla="*/ 1562100 h 1905000"/>
              <a:gd name="connsiteX63" fmla="*/ 1076325 w 5067300"/>
              <a:gd name="connsiteY63" fmla="*/ 1533525 h 1905000"/>
              <a:gd name="connsiteX64" fmla="*/ 1038225 w 5067300"/>
              <a:gd name="connsiteY64" fmla="*/ 1466850 h 1905000"/>
              <a:gd name="connsiteX65" fmla="*/ 1019175 w 5067300"/>
              <a:gd name="connsiteY65" fmla="*/ 1438275 h 1905000"/>
              <a:gd name="connsiteX66" fmla="*/ 990600 w 5067300"/>
              <a:gd name="connsiteY66" fmla="*/ 1419225 h 1905000"/>
              <a:gd name="connsiteX67" fmla="*/ 952500 w 5067300"/>
              <a:gd name="connsiteY67" fmla="*/ 1400175 h 1905000"/>
              <a:gd name="connsiteX68" fmla="*/ 952500 w 5067300"/>
              <a:gd name="connsiteY68" fmla="*/ 13716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067300" h="1905000">
                <a:moveTo>
                  <a:pt x="952500" y="1371600"/>
                </a:moveTo>
                <a:cubicBezTo>
                  <a:pt x="907621" y="1259402"/>
                  <a:pt x="968507" y="1393483"/>
                  <a:pt x="885825" y="1276350"/>
                </a:cubicBezTo>
                <a:cubicBezTo>
                  <a:pt x="860388" y="1240315"/>
                  <a:pt x="853593" y="1189604"/>
                  <a:pt x="819150" y="1162050"/>
                </a:cubicBezTo>
                <a:cubicBezTo>
                  <a:pt x="716754" y="1080133"/>
                  <a:pt x="830604" y="1174088"/>
                  <a:pt x="714375" y="1066800"/>
                </a:cubicBezTo>
                <a:cubicBezTo>
                  <a:pt x="629247" y="988220"/>
                  <a:pt x="666556" y="1033935"/>
                  <a:pt x="590550" y="952500"/>
                </a:cubicBezTo>
                <a:cubicBezTo>
                  <a:pt x="522708" y="879812"/>
                  <a:pt x="383020" y="714591"/>
                  <a:pt x="352425" y="657225"/>
                </a:cubicBezTo>
                <a:lnTo>
                  <a:pt x="276225" y="514350"/>
                </a:lnTo>
                <a:cubicBezTo>
                  <a:pt x="279400" y="495300"/>
                  <a:pt x="281560" y="476053"/>
                  <a:pt x="285750" y="457200"/>
                </a:cubicBezTo>
                <a:cubicBezTo>
                  <a:pt x="287928" y="447399"/>
                  <a:pt x="295275" y="438665"/>
                  <a:pt x="295275" y="428625"/>
                </a:cubicBezTo>
                <a:cubicBezTo>
                  <a:pt x="295275" y="387228"/>
                  <a:pt x="292206" y="345690"/>
                  <a:pt x="285750" y="304800"/>
                </a:cubicBezTo>
                <a:cubicBezTo>
                  <a:pt x="284203" y="295000"/>
                  <a:pt x="265797" y="231173"/>
                  <a:pt x="247650" y="219075"/>
                </a:cubicBezTo>
                <a:cubicBezTo>
                  <a:pt x="236758" y="211813"/>
                  <a:pt x="222561" y="210996"/>
                  <a:pt x="209550" y="209550"/>
                </a:cubicBezTo>
                <a:cubicBezTo>
                  <a:pt x="165259" y="204629"/>
                  <a:pt x="120650" y="203200"/>
                  <a:pt x="76200" y="200025"/>
                </a:cubicBezTo>
                <a:cubicBezTo>
                  <a:pt x="63500" y="196850"/>
                  <a:pt x="49466" y="196995"/>
                  <a:pt x="38100" y="190500"/>
                </a:cubicBezTo>
                <a:cubicBezTo>
                  <a:pt x="8721" y="173712"/>
                  <a:pt x="9092" y="160627"/>
                  <a:pt x="0" y="133350"/>
                </a:cubicBezTo>
                <a:cubicBezTo>
                  <a:pt x="21022" y="105320"/>
                  <a:pt x="30616" y="88786"/>
                  <a:pt x="57150" y="66675"/>
                </a:cubicBezTo>
                <a:cubicBezTo>
                  <a:pt x="65944" y="59346"/>
                  <a:pt x="76200" y="53975"/>
                  <a:pt x="85725" y="47625"/>
                </a:cubicBezTo>
                <a:cubicBezTo>
                  <a:pt x="92075" y="38100"/>
                  <a:pt x="94314" y="23699"/>
                  <a:pt x="104775" y="19050"/>
                </a:cubicBezTo>
                <a:cubicBezTo>
                  <a:pt x="153719" y="-2703"/>
                  <a:pt x="338703" y="18817"/>
                  <a:pt x="342900" y="19050"/>
                </a:cubicBezTo>
                <a:cubicBezTo>
                  <a:pt x="361950" y="25400"/>
                  <a:pt x="380742" y="32583"/>
                  <a:pt x="400050" y="38100"/>
                </a:cubicBezTo>
                <a:cubicBezTo>
                  <a:pt x="437219" y="48720"/>
                  <a:pt x="496289" y="59072"/>
                  <a:pt x="533400" y="76200"/>
                </a:cubicBezTo>
                <a:cubicBezTo>
                  <a:pt x="641787" y="126225"/>
                  <a:pt x="661914" y="189895"/>
                  <a:pt x="819150" y="209550"/>
                </a:cubicBezTo>
                <a:lnTo>
                  <a:pt x="895350" y="219075"/>
                </a:lnTo>
                <a:cubicBezTo>
                  <a:pt x="911225" y="225425"/>
                  <a:pt x="933491" y="223899"/>
                  <a:pt x="942975" y="238125"/>
                </a:cubicBezTo>
                <a:cubicBezTo>
                  <a:pt x="948544" y="246479"/>
                  <a:pt x="904732" y="244943"/>
                  <a:pt x="914400" y="247650"/>
                </a:cubicBezTo>
                <a:cubicBezTo>
                  <a:pt x="1302946" y="356443"/>
                  <a:pt x="1443721" y="308083"/>
                  <a:pt x="1943100" y="314325"/>
                </a:cubicBezTo>
                <a:cubicBezTo>
                  <a:pt x="2047875" y="330200"/>
                  <a:pt x="2151525" y="365824"/>
                  <a:pt x="2257425" y="361950"/>
                </a:cubicBezTo>
                <a:cubicBezTo>
                  <a:pt x="2414954" y="356187"/>
                  <a:pt x="2567523" y="303548"/>
                  <a:pt x="2724150" y="285750"/>
                </a:cubicBezTo>
                <a:cubicBezTo>
                  <a:pt x="2847345" y="271751"/>
                  <a:pt x="2971800" y="273050"/>
                  <a:pt x="3095625" y="266700"/>
                </a:cubicBezTo>
                <a:cubicBezTo>
                  <a:pt x="3152775" y="260350"/>
                  <a:pt x="3210488" y="257867"/>
                  <a:pt x="3267075" y="247650"/>
                </a:cubicBezTo>
                <a:cubicBezTo>
                  <a:pt x="3439262" y="216561"/>
                  <a:pt x="3607805" y="164577"/>
                  <a:pt x="3781425" y="142875"/>
                </a:cubicBezTo>
                <a:lnTo>
                  <a:pt x="3933825" y="123825"/>
                </a:lnTo>
                <a:cubicBezTo>
                  <a:pt x="3962371" y="120399"/>
                  <a:pt x="3991069" y="118228"/>
                  <a:pt x="4019550" y="114300"/>
                </a:cubicBezTo>
                <a:cubicBezTo>
                  <a:pt x="4436791" y="56749"/>
                  <a:pt x="4066036" y="103727"/>
                  <a:pt x="4286250" y="76200"/>
                </a:cubicBezTo>
                <a:cubicBezTo>
                  <a:pt x="4335941" y="59636"/>
                  <a:pt x="4312940" y="65228"/>
                  <a:pt x="4391025" y="57150"/>
                </a:cubicBezTo>
                <a:lnTo>
                  <a:pt x="4591050" y="38100"/>
                </a:lnTo>
                <a:cubicBezTo>
                  <a:pt x="4689674" y="13444"/>
                  <a:pt x="4642076" y="26243"/>
                  <a:pt x="4733925" y="0"/>
                </a:cubicBezTo>
                <a:cubicBezTo>
                  <a:pt x="4759325" y="3175"/>
                  <a:pt x="4784632" y="7207"/>
                  <a:pt x="4810125" y="9525"/>
                </a:cubicBezTo>
                <a:cubicBezTo>
                  <a:pt x="4854505" y="13560"/>
                  <a:pt x="4899405" y="12439"/>
                  <a:pt x="4943475" y="19050"/>
                </a:cubicBezTo>
                <a:cubicBezTo>
                  <a:pt x="4963333" y="22029"/>
                  <a:pt x="5000625" y="38100"/>
                  <a:pt x="5000625" y="38100"/>
                </a:cubicBezTo>
                <a:cubicBezTo>
                  <a:pt x="5010150" y="47625"/>
                  <a:pt x="5018852" y="58051"/>
                  <a:pt x="5029200" y="66675"/>
                </a:cubicBezTo>
                <a:cubicBezTo>
                  <a:pt x="5037994" y="74004"/>
                  <a:pt x="5051425" y="76200"/>
                  <a:pt x="5057775" y="85725"/>
                </a:cubicBezTo>
                <a:cubicBezTo>
                  <a:pt x="5065037" y="96617"/>
                  <a:pt x="5064125" y="111125"/>
                  <a:pt x="5067300" y="123825"/>
                </a:cubicBezTo>
                <a:cubicBezTo>
                  <a:pt x="5048250" y="136525"/>
                  <a:pt x="5015703" y="139713"/>
                  <a:pt x="5010150" y="161925"/>
                </a:cubicBezTo>
                <a:cubicBezTo>
                  <a:pt x="4993437" y="228777"/>
                  <a:pt x="5015145" y="175980"/>
                  <a:pt x="4962525" y="228600"/>
                </a:cubicBezTo>
                <a:cubicBezTo>
                  <a:pt x="4947054" y="244071"/>
                  <a:pt x="4934386" y="277844"/>
                  <a:pt x="4924425" y="295275"/>
                </a:cubicBezTo>
                <a:cubicBezTo>
                  <a:pt x="4918745" y="305214"/>
                  <a:pt x="4914533" y="316981"/>
                  <a:pt x="4905375" y="323850"/>
                </a:cubicBezTo>
                <a:cubicBezTo>
                  <a:pt x="4888336" y="336629"/>
                  <a:pt x="4867275" y="342900"/>
                  <a:pt x="4848225" y="352425"/>
                </a:cubicBezTo>
                <a:cubicBezTo>
                  <a:pt x="4830325" y="406126"/>
                  <a:pt x="4839460" y="388761"/>
                  <a:pt x="4781550" y="457200"/>
                </a:cubicBezTo>
                <a:cubicBezTo>
                  <a:pt x="4767048" y="474339"/>
                  <a:pt x="4747395" y="486864"/>
                  <a:pt x="4733925" y="504825"/>
                </a:cubicBezTo>
                <a:cubicBezTo>
                  <a:pt x="4663569" y="598633"/>
                  <a:pt x="4591527" y="740785"/>
                  <a:pt x="4505325" y="819150"/>
                </a:cubicBezTo>
                <a:cubicBezTo>
                  <a:pt x="4275204" y="1028351"/>
                  <a:pt x="4499796" y="831659"/>
                  <a:pt x="4333875" y="962025"/>
                </a:cubicBezTo>
                <a:cubicBezTo>
                  <a:pt x="4097690" y="1147599"/>
                  <a:pt x="4376010" y="937567"/>
                  <a:pt x="4229100" y="1047750"/>
                </a:cubicBezTo>
                <a:cubicBezTo>
                  <a:pt x="4083442" y="902092"/>
                  <a:pt x="4231692" y="1031473"/>
                  <a:pt x="3810000" y="1314450"/>
                </a:cubicBezTo>
                <a:cubicBezTo>
                  <a:pt x="3703723" y="1385768"/>
                  <a:pt x="3586732" y="1439701"/>
                  <a:pt x="3476625" y="1504950"/>
                </a:cubicBezTo>
                <a:cubicBezTo>
                  <a:pt x="3415244" y="1541324"/>
                  <a:pt x="3355016" y="1579673"/>
                  <a:pt x="3295650" y="1619250"/>
                </a:cubicBezTo>
                <a:cubicBezTo>
                  <a:pt x="3221634" y="1668594"/>
                  <a:pt x="3154017" y="1727878"/>
                  <a:pt x="3076575" y="1771650"/>
                </a:cubicBezTo>
                <a:cubicBezTo>
                  <a:pt x="2902318" y="1870143"/>
                  <a:pt x="2856954" y="1867015"/>
                  <a:pt x="2676525" y="1905000"/>
                </a:cubicBezTo>
                <a:cubicBezTo>
                  <a:pt x="2498725" y="1892300"/>
                  <a:pt x="2319494" y="1892747"/>
                  <a:pt x="2143125" y="1866900"/>
                </a:cubicBezTo>
                <a:cubicBezTo>
                  <a:pt x="1950265" y="1838636"/>
                  <a:pt x="1762832" y="1780938"/>
                  <a:pt x="1571625" y="1743075"/>
                </a:cubicBezTo>
                <a:cubicBezTo>
                  <a:pt x="1442082" y="1717423"/>
                  <a:pt x="1311275" y="1698625"/>
                  <a:pt x="1181100" y="1676400"/>
                </a:cubicBezTo>
                <a:cubicBezTo>
                  <a:pt x="1174750" y="1666875"/>
                  <a:pt x="1169379" y="1656619"/>
                  <a:pt x="1162050" y="1647825"/>
                </a:cubicBezTo>
                <a:cubicBezTo>
                  <a:pt x="1137574" y="1618454"/>
                  <a:pt x="1108789" y="1592686"/>
                  <a:pt x="1085850" y="1562100"/>
                </a:cubicBezTo>
                <a:cubicBezTo>
                  <a:pt x="1079826" y="1554068"/>
                  <a:pt x="1080815" y="1542505"/>
                  <a:pt x="1076325" y="1533525"/>
                </a:cubicBezTo>
                <a:cubicBezTo>
                  <a:pt x="1064877" y="1510630"/>
                  <a:pt x="1051395" y="1488800"/>
                  <a:pt x="1038225" y="1466850"/>
                </a:cubicBezTo>
                <a:cubicBezTo>
                  <a:pt x="1032335" y="1457034"/>
                  <a:pt x="1027270" y="1446370"/>
                  <a:pt x="1019175" y="1438275"/>
                </a:cubicBezTo>
                <a:cubicBezTo>
                  <a:pt x="1011080" y="1430180"/>
                  <a:pt x="1000539" y="1424905"/>
                  <a:pt x="990600" y="1419225"/>
                </a:cubicBezTo>
                <a:cubicBezTo>
                  <a:pt x="978272" y="1412180"/>
                  <a:pt x="962540" y="1410215"/>
                  <a:pt x="952500" y="1400175"/>
                </a:cubicBezTo>
                <a:lnTo>
                  <a:pt x="952500" y="1371600"/>
                </a:ln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E3A3-F468-F86F-7812-12B4599DB25F}"/>
              </a:ext>
            </a:extLst>
          </p:cNvPr>
          <p:cNvSpPr txBox="1"/>
          <p:nvPr/>
        </p:nvSpPr>
        <p:spPr>
          <a:xfrm>
            <a:off x="1504950" y="1317212"/>
            <a:ext cx="246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One variable at a time</a:t>
            </a:r>
            <a:endParaRPr lang="en-NZ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6F94F0B-E377-B6BB-AA0B-778D4799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11255" r="2588" b="13450"/>
          <a:stretch/>
        </p:blipFill>
        <p:spPr bwMode="auto">
          <a:xfrm>
            <a:off x="8648700" y="93228"/>
            <a:ext cx="3448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F007B-0450-D8B5-793C-FB7BEA83C5C2}"/>
              </a:ext>
            </a:extLst>
          </p:cNvPr>
          <p:cNvSpPr/>
          <p:nvPr/>
        </p:nvSpPr>
        <p:spPr>
          <a:xfrm>
            <a:off x="8558212" y="0"/>
            <a:ext cx="3629025" cy="19410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D9EBB86-C9B8-E5CA-033E-903D0DFA0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6061"/>
          <a:stretch/>
        </p:blipFill>
        <p:spPr bwMode="auto">
          <a:xfrm>
            <a:off x="1540642" y="1710250"/>
            <a:ext cx="6315075" cy="46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56C99-5016-FCAC-BED7-58B3C7A655D7}"/>
              </a:ext>
            </a:extLst>
          </p:cNvPr>
          <p:cNvSpPr txBox="1"/>
          <p:nvPr/>
        </p:nvSpPr>
        <p:spPr>
          <a:xfrm>
            <a:off x="9308386" y="6396335"/>
            <a:ext cx="2883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GLM Univariate approach: association only</a:t>
            </a:r>
          </a:p>
          <a:p>
            <a:r>
              <a:rPr lang="en-NZ" sz="1200" i="1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     </a:t>
            </a:r>
            <a:r>
              <a:rPr lang="en-NZ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             </a:t>
            </a:r>
            <a:r>
              <a:rPr lang="en-NZ" sz="1200" i="1" dirty="0"/>
              <a:t># misleading p-values</a:t>
            </a:r>
          </a:p>
        </p:txBody>
      </p:sp>
    </p:spTree>
    <p:extLst>
      <p:ext uri="{BB962C8B-B14F-4D97-AF65-F5344CB8AC3E}">
        <p14:creationId xmlns:p14="http://schemas.microsoft.com/office/powerpoint/2010/main" val="185072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salad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E3A3-F468-F86F-7812-12B4599DB25F}"/>
              </a:ext>
            </a:extLst>
          </p:cNvPr>
          <p:cNvSpPr txBox="1"/>
          <p:nvPr/>
        </p:nvSpPr>
        <p:spPr>
          <a:xfrm>
            <a:off x="1504950" y="1317212"/>
            <a:ext cx="241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All variables at a time</a:t>
            </a:r>
            <a:endParaRPr lang="en-NZ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6F94F0B-E377-B6BB-AA0B-778D4799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11255" r="2588" b="13450"/>
          <a:stretch/>
        </p:blipFill>
        <p:spPr bwMode="auto">
          <a:xfrm>
            <a:off x="8648700" y="93228"/>
            <a:ext cx="3448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F007B-0450-D8B5-793C-FB7BEA83C5C2}"/>
              </a:ext>
            </a:extLst>
          </p:cNvPr>
          <p:cNvSpPr/>
          <p:nvPr/>
        </p:nvSpPr>
        <p:spPr>
          <a:xfrm>
            <a:off x="8562975" y="0"/>
            <a:ext cx="3629025" cy="19410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F18D8-613F-E087-D419-6B0094DAA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1543050" y="1941078"/>
            <a:ext cx="6315075" cy="47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1D0FB-09FD-DFC8-C3FC-729CD4B5B5B0}"/>
              </a:ext>
            </a:extLst>
          </p:cNvPr>
          <p:cNvSpPr txBox="1"/>
          <p:nvPr/>
        </p:nvSpPr>
        <p:spPr>
          <a:xfrm>
            <a:off x="9349483" y="6396335"/>
            <a:ext cx="4461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i="1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GLM Multivariate</a:t>
            </a:r>
            <a:r>
              <a:rPr lang="en-NZ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approach: prediction only  </a:t>
            </a:r>
          </a:p>
          <a:p>
            <a:r>
              <a:rPr lang="en-NZ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               # Causal Salad    # Table 2</a:t>
            </a:r>
            <a:endParaRPr lang="en-NZ" sz="1200" i="1" dirty="0"/>
          </a:p>
        </p:txBody>
      </p:sp>
    </p:spTree>
    <p:extLst>
      <p:ext uri="{BB962C8B-B14F-4D97-AF65-F5344CB8AC3E}">
        <p14:creationId xmlns:p14="http://schemas.microsoft.com/office/powerpoint/2010/main" val="171495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9ECD-43D6-088F-FD14-A2B1BEBE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Collider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E3A3-F468-F86F-7812-12B4599DB25F}"/>
              </a:ext>
            </a:extLst>
          </p:cNvPr>
          <p:cNvSpPr txBox="1"/>
          <p:nvPr/>
        </p:nvSpPr>
        <p:spPr>
          <a:xfrm>
            <a:off x="1504950" y="1317212"/>
            <a:ext cx="96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Only B</a:t>
            </a:r>
            <a:endParaRPr lang="en-NZ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6F94F0B-E377-B6BB-AA0B-778D4799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11255" r="2588" b="13450"/>
          <a:stretch/>
        </p:blipFill>
        <p:spPr bwMode="auto">
          <a:xfrm>
            <a:off x="8648700" y="93228"/>
            <a:ext cx="34480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F007B-0450-D8B5-793C-FB7BEA83C5C2}"/>
              </a:ext>
            </a:extLst>
          </p:cNvPr>
          <p:cNvSpPr/>
          <p:nvPr/>
        </p:nvSpPr>
        <p:spPr>
          <a:xfrm>
            <a:off x="8562975" y="0"/>
            <a:ext cx="3629025" cy="19410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CCC26F-D7FF-88D0-A0C7-9B51F3256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"/>
          <a:stretch/>
        </p:blipFill>
        <p:spPr bwMode="auto">
          <a:xfrm>
            <a:off x="1543050" y="1683812"/>
            <a:ext cx="6315075" cy="498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D92ACD-6B94-31A8-5C38-F62F19D77B4C}"/>
              </a:ext>
            </a:extLst>
          </p:cNvPr>
          <p:cNvSpPr/>
          <p:nvPr/>
        </p:nvSpPr>
        <p:spPr>
          <a:xfrm>
            <a:off x="2352782" y="2638631"/>
            <a:ext cx="4763056" cy="1851660"/>
          </a:xfrm>
          <a:custGeom>
            <a:avLst/>
            <a:gdLst>
              <a:gd name="connsiteX0" fmla="*/ 323698 w 5151369"/>
              <a:gd name="connsiteY0" fmla="*/ 1851660 h 1851660"/>
              <a:gd name="connsiteX1" fmla="*/ 217018 w 5151369"/>
              <a:gd name="connsiteY1" fmla="*/ 1844040 h 1851660"/>
              <a:gd name="connsiteX2" fmla="*/ 194158 w 5151369"/>
              <a:gd name="connsiteY2" fmla="*/ 1836420 h 1851660"/>
              <a:gd name="connsiteX3" fmla="*/ 140818 w 5151369"/>
              <a:gd name="connsiteY3" fmla="*/ 1821180 h 1851660"/>
              <a:gd name="connsiteX4" fmla="*/ 110338 w 5151369"/>
              <a:gd name="connsiteY4" fmla="*/ 1813560 h 1851660"/>
              <a:gd name="connsiteX5" fmla="*/ 79858 w 5151369"/>
              <a:gd name="connsiteY5" fmla="*/ 1798320 h 1851660"/>
              <a:gd name="connsiteX6" fmla="*/ 41758 w 5151369"/>
              <a:gd name="connsiteY6" fmla="*/ 1783080 h 1851660"/>
              <a:gd name="connsiteX7" fmla="*/ 18898 w 5151369"/>
              <a:gd name="connsiteY7" fmla="*/ 1744980 h 1851660"/>
              <a:gd name="connsiteX8" fmla="*/ 34138 w 5151369"/>
              <a:gd name="connsiteY8" fmla="*/ 1508760 h 1851660"/>
              <a:gd name="connsiteX9" fmla="*/ 224638 w 5151369"/>
              <a:gd name="connsiteY9" fmla="*/ 1104900 h 1851660"/>
              <a:gd name="connsiteX10" fmla="*/ 308458 w 5151369"/>
              <a:gd name="connsiteY10" fmla="*/ 914400 h 1851660"/>
              <a:gd name="connsiteX11" fmla="*/ 422758 w 5151369"/>
              <a:gd name="connsiteY11" fmla="*/ 754380 h 1851660"/>
              <a:gd name="connsiteX12" fmla="*/ 1024738 w 5151369"/>
              <a:gd name="connsiteY12" fmla="*/ 304800 h 1851660"/>
              <a:gd name="connsiteX13" fmla="*/ 1550518 w 5151369"/>
              <a:gd name="connsiteY13" fmla="*/ 76200 h 1851660"/>
              <a:gd name="connsiteX14" fmla="*/ 1862938 w 5151369"/>
              <a:gd name="connsiteY14" fmla="*/ 38100 h 1851660"/>
              <a:gd name="connsiteX15" fmla="*/ 2823058 w 5151369"/>
              <a:gd name="connsiteY15" fmla="*/ 0 h 1851660"/>
              <a:gd name="connsiteX16" fmla="*/ 3127858 w 5151369"/>
              <a:gd name="connsiteY16" fmla="*/ 68580 h 1851660"/>
              <a:gd name="connsiteX17" fmla="*/ 3501238 w 5151369"/>
              <a:gd name="connsiteY17" fmla="*/ 182880 h 1851660"/>
              <a:gd name="connsiteX18" fmla="*/ 4156558 w 5151369"/>
              <a:gd name="connsiteY18" fmla="*/ 335280 h 1851660"/>
              <a:gd name="connsiteX19" fmla="*/ 4240378 w 5151369"/>
              <a:gd name="connsiteY19" fmla="*/ 403860 h 1851660"/>
              <a:gd name="connsiteX20" fmla="*/ 4362298 w 5151369"/>
              <a:gd name="connsiteY20" fmla="*/ 518160 h 1851660"/>
              <a:gd name="connsiteX21" fmla="*/ 4529938 w 5151369"/>
              <a:gd name="connsiteY21" fmla="*/ 647700 h 1851660"/>
              <a:gd name="connsiteX22" fmla="*/ 4964278 w 5151369"/>
              <a:gd name="connsiteY22" fmla="*/ 1135380 h 1851660"/>
              <a:gd name="connsiteX23" fmla="*/ 5032858 w 5151369"/>
              <a:gd name="connsiteY23" fmla="*/ 1341120 h 1851660"/>
              <a:gd name="connsiteX24" fmla="*/ 5139538 w 5151369"/>
              <a:gd name="connsiteY24" fmla="*/ 1531620 h 1851660"/>
              <a:gd name="connsiteX25" fmla="*/ 5139538 w 5151369"/>
              <a:gd name="connsiteY25" fmla="*/ 1722120 h 1851660"/>
              <a:gd name="connsiteX26" fmla="*/ 5101438 w 5151369"/>
              <a:gd name="connsiteY26" fmla="*/ 1790700 h 1851660"/>
              <a:gd name="connsiteX27" fmla="*/ 5048098 w 5151369"/>
              <a:gd name="connsiteY27" fmla="*/ 1836420 h 1851660"/>
              <a:gd name="connsiteX28" fmla="*/ 4827118 w 5151369"/>
              <a:gd name="connsiteY28" fmla="*/ 1828800 h 1851660"/>
              <a:gd name="connsiteX29" fmla="*/ 4773778 w 5151369"/>
              <a:gd name="connsiteY29" fmla="*/ 1813560 h 1851660"/>
              <a:gd name="connsiteX30" fmla="*/ 4728058 w 5151369"/>
              <a:gd name="connsiteY30" fmla="*/ 1805940 h 1851660"/>
              <a:gd name="connsiteX31" fmla="*/ 4628998 w 5151369"/>
              <a:gd name="connsiteY31" fmla="*/ 1783080 h 1851660"/>
              <a:gd name="connsiteX32" fmla="*/ 4308958 w 5151369"/>
              <a:gd name="connsiteY32" fmla="*/ 1752600 h 1851660"/>
              <a:gd name="connsiteX33" fmla="*/ 3973678 w 5151369"/>
              <a:gd name="connsiteY33" fmla="*/ 1623060 h 1851660"/>
              <a:gd name="connsiteX34" fmla="*/ 3501238 w 5151369"/>
              <a:gd name="connsiteY34" fmla="*/ 1554480 h 1851660"/>
              <a:gd name="connsiteX35" fmla="*/ 3318358 w 5151369"/>
              <a:gd name="connsiteY35" fmla="*/ 1508760 h 1851660"/>
              <a:gd name="connsiteX36" fmla="*/ 2929738 w 5151369"/>
              <a:gd name="connsiteY36" fmla="*/ 1485900 h 1851660"/>
              <a:gd name="connsiteX37" fmla="*/ 2670658 w 5151369"/>
              <a:gd name="connsiteY37" fmla="*/ 1478280 h 1851660"/>
              <a:gd name="connsiteX38" fmla="*/ 2510638 w 5151369"/>
              <a:gd name="connsiteY38" fmla="*/ 1470660 h 1851660"/>
              <a:gd name="connsiteX39" fmla="*/ 2358238 w 5151369"/>
              <a:gd name="connsiteY39" fmla="*/ 1485900 h 1851660"/>
              <a:gd name="connsiteX40" fmla="*/ 1862938 w 5151369"/>
              <a:gd name="connsiteY40" fmla="*/ 1607820 h 1851660"/>
              <a:gd name="connsiteX41" fmla="*/ 1276198 w 5151369"/>
              <a:gd name="connsiteY41" fmla="*/ 1714500 h 1851660"/>
              <a:gd name="connsiteX42" fmla="*/ 1184758 w 5151369"/>
              <a:gd name="connsiteY42" fmla="*/ 1737360 h 1851660"/>
              <a:gd name="connsiteX43" fmla="*/ 971398 w 5151369"/>
              <a:gd name="connsiteY43" fmla="*/ 1798320 h 1851660"/>
              <a:gd name="connsiteX44" fmla="*/ 818998 w 5151369"/>
              <a:gd name="connsiteY44" fmla="*/ 1821180 h 1851660"/>
              <a:gd name="connsiteX45" fmla="*/ 483718 w 5151369"/>
              <a:gd name="connsiteY45" fmla="*/ 1844040 h 1851660"/>
              <a:gd name="connsiteX46" fmla="*/ 323698 w 5151369"/>
              <a:gd name="connsiteY46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151369" h="1851660">
                <a:moveTo>
                  <a:pt x="323698" y="1851660"/>
                </a:moveTo>
                <a:cubicBezTo>
                  <a:pt x="279248" y="1851660"/>
                  <a:pt x="252424" y="1848205"/>
                  <a:pt x="217018" y="1844040"/>
                </a:cubicBezTo>
                <a:cubicBezTo>
                  <a:pt x="209041" y="1843102"/>
                  <a:pt x="201851" y="1838728"/>
                  <a:pt x="194158" y="1836420"/>
                </a:cubicBezTo>
                <a:cubicBezTo>
                  <a:pt x="176446" y="1831107"/>
                  <a:pt x="158658" y="1826045"/>
                  <a:pt x="140818" y="1821180"/>
                </a:cubicBezTo>
                <a:cubicBezTo>
                  <a:pt x="130714" y="1818424"/>
                  <a:pt x="120144" y="1817237"/>
                  <a:pt x="110338" y="1813560"/>
                </a:cubicBezTo>
                <a:cubicBezTo>
                  <a:pt x="99702" y="1809572"/>
                  <a:pt x="90238" y="1802933"/>
                  <a:pt x="79858" y="1798320"/>
                </a:cubicBezTo>
                <a:cubicBezTo>
                  <a:pt x="67359" y="1792765"/>
                  <a:pt x="54458" y="1788160"/>
                  <a:pt x="41758" y="1783080"/>
                </a:cubicBezTo>
                <a:cubicBezTo>
                  <a:pt x="34138" y="1770380"/>
                  <a:pt x="25027" y="1758463"/>
                  <a:pt x="18898" y="1744980"/>
                </a:cubicBezTo>
                <a:cubicBezTo>
                  <a:pt x="-17692" y="1664483"/>
                  <a:pt x="5178" y="1610119"/>
                  <a:pt x="34138" y="1508760"/>
                </a:cubicBezTo>
                <a:cubicBezTo>
                  <a:pt x="70301" y="1382191"/>
                  <a:pt x="170329" y="1217696"/>
                  <a:pt x="224638" y="1104900"/>
                </a:cubicBezTo>
                <a:cubicBezTo>
                  <a:pt x="254734" y="1042393"/>
                  <a:pt x="274322" y="974795"/>
                  <a:pt x="308458" y="914400"/>
                </a:cubicBezTo>
                <a:cubicBezTo>
                  <a:pt x="340712" y="857335"/>
                  <a:pt x="380099" y="804149"/>
                  <a:pt x="422758" y="754380"/>
                </a:cubicBezTo>
                <a:cubicBezTo>
                  <a:pt x="592765" y="556038"/>
                  <a:pt x="787132" y="434403"/>
                  <a:pt x="1024738" y="304800"/>
                </a:cubicBezTo>
                <a:cubicBezTo>
                  <a:pt x="1235508" y="189834"/>
                  <a:pt x="1312118" y="128834"/>
                  <a:pt x="1550518" y="76200"/>
                </a:cubicBezTo>
                <a:cubicBezTo>
                  <a:pt x="1652962" y="53582"/>
                  <a:pt x="1758514" y="48206"/>
                  <a:pt x="1862938" y="38100"/>
                </a:cubicBezTo>
                <a:cubicBezTo>
                  <a:pt x="2307444" y="-4917"/>
                  <a:pt x="2324187" y="6742"/>
                  <a:pt x="2823058" y="0"/>
                </a:cubicBezTo>
                <a:cubicBezTo>
                  <a:pt x="2924658" y="22860"/>
                  <a:pt x="3027310" y="41466"/>
                  <a:pt x="3127858" y="68580"/>
                </a:cubicBezTo>
                <a:cubicBezTo>
                  <a:pt x="3253530" y="102469"/>
                  <a:pt x="3374757" y="152146"/>
                  <a:pt x="3501238" y="182880"/>
                </a:cubicBezTo>
                <a:cubicBezTo>
                  <a:pt x="4367020" y="393257"/>
                  <a:pt x="3625861" y="164699"/>
                  <a:pt x="4156558" y="335280"/>
                </a:cubicBezTo>
                <a:cubicBezTo>
                  <a:pt x="4184498" y="358140"/>
                  <a:pt x="4213396" y="379876"/>
                  <a:pt x="4240378" y="403860"/>
                </a:cubicBezTo>
                <a:cubicBezTo>
                  <a:pt x="4282014" y="440869"/>
                  <a:pt x="4319687" y="482277"/>
                  <a:pt x="4362298" y="518160"/>
                </a:cubicBezTo>
                <a:cubicBezTo>
                  <a:pt x="4416316" y="563648"/>
                  <a:pt x="4478252" y="599579"/>
                  <a:pt x="4529938" y="647700"/>
                </a:cubicBezTo>
                <a:cubicBezTo>
                  <a:pt x="4773495" y="874460"/>
                  <a:pt x="4784283" y="903958"/>
                  <a:pt x="4964278" y="1135380"/>
                </a:cubicBezTo>
                <a:cubicBezTo>
                  <a:pt x="4987138" y="1203960"/>
                  <a:pt x="5006280" y="1273893"/>
                  <a:pt x="5032858" y="1341120"/>
                </a:cubicBezTo>
                <a:cubicBezTo>
                  <a:pt x="5068435" y="1431109"/>
                  <a:pt x="5091392" y="1459401"/>
                  <a:pt x="5139538" y="1531620"/>
                </a:cubicBezTo>
                <a:cubicBezTo>
                  <a:pt x="5155190" y="1609880"/>
                  <a:pt x="5155436" y="1594939"/>
                  <a:pt x="5139538" y="1722120"/>
                </a:cubicBezTo>
                <a:cubicBezTo>
                  <a:pt x="5138452" y="1730805"/>
                  <a:pt x="5103051" y="1788549"/>
                  <a:pt x="5101438" y="1790700"/>
                </a:cubicBezTo>
                <a:cubicBezTo>
                  <a:pt x="5087792" y="1808894"/>
                  <a:pt x="5065757" y="1823176"/>
                  <a:pt x="5048098" y="1836420"/>
                </a:cubicBezTo>
                <a:cubicBezTo>
                  <a:pt x="4974438" y="1833880"/>
                  <a:pt x="4900567" y="1834921"/>
                  <a:pt x="4827118" y="1828800"/>
                </a:cubicBezTo>
                <a:cubicBezTo>
                  <a:pt x="4808690" y="1827264"/>
                  <a:pt x="4791796" y="1817718"/>
                  <a:pt x="4773778" y="1813560"/>
                </a:cubicBezTo>
                <a:cubicBezTo>
                  <a:pt x="4758723" y="1810086"/>
                  <a:pt x="4743298" y="1808480"/>
                  <a:pt x="4728058" y="1805940"/>
                </a:cubicBezTo>
                <a:cubicBezTo>
                  <a:pt x="4675093" y="1784754"/>
                  <a:pt x="4697320" y="1789912"/>
                  <a:pt x="4628998" y="1783080"/>
                </a:cubicBezTo>
                <a:lnTo>
                  <a:pt x="4308958" y="1752600"/>
                </a:lnTo>
                <a:cubicBezTo>
                  <a:pt x="4197198" y="1709420"/>
                  <a:pt x="4088553" y="1657097"/>
                  <a:pt x="3973678" y="1623060"/>
                </a:cubicBezTo>
                <a:cubicBezTo>
                  <a:pt x="3799753" y="1571527"/>
                  <a:pt x="3673452" y="1568257"/>
                  <a:pt x="3501238" y="1554480"/>
                </a:cubicBezTo>
                <a:cubicBezTo>
                  <a:pt x="3440278" y="1539240"/>
                  <a:pt x="3380747" y="1516247"/>
                  <a:pt x="3318358" y="1508760"/>
                </a:cubicBezTo>
                <a:cubicBezTo>
                  <a:pt x="3189518" y="1493299"/>
                  <a:pt x="3059358" y="1492000"/>
                  <a:pt x="2929738" y="1485900"/>
                </a:cubicBezTo>
                <a:cubicBezTo>
                  <a:pt x="2843436" y="1481839"/>
                  <a:pt x="2756998" y="1481420"/>
                  <a:pt x="2670658" y="1478280"/>
                </a:cubicBezTo>
                <a:cubicBezTo>
                  <a:pt x="2617293" y="1476339"/>
                  <a:pt x="2563978" y="1473200"/>
                  <a:pt x="2510638" y="1470660"/>
                </a:cubicBezTo>
                <a:cubicBezTo>
                  <a:pt x="2459838" y="1475740"/>
                  <a:pt x="2408778" y="1478680"/>
                  <a:pt x="2358238" y="1485900"/>
                </a:cubicBezTo>
                <a:cubicBezTo>
                  <a:pt x="2232110" y="1503918"/>
                  <a:pt x="1886921" y="1602248"/>
                  <a:pt x="1862938" y="1607820"/>
                </a:cubicBezTo>
                <a:cubicBezTo>
                  <a:pt x="1301595" y="1738233"/>
                  <a:pt x="1681802" y="1643519"/>
                  <a:pt x="1276198" y="1714500"/>
                </a:cubicBezTo>
                <a:cubicBezTo>
                  <a:pt x="1245250" y="1719916"/>
                  <a:pt x="1215051" y="1729029"/>
                  <a:pt x="1184758" y="1737360"/>
                </a:cubicBezTo>
                <a:cubicBezTo>
                  <a:pt x="1113440" y="1756973"/>
                  <a:pt x="1043495" y="1781798"/>
                  <a:pt x="971398" y="1798320"/>
                </a:cubicBezTo>
                <a:cubicBezTo>
                  <a:pt x="921328" y="1809794"/>
                  <a:pt x="869798" y="1813560"/>
                  <a:pt x="818998" y="1821180"/>
                </a:cubicBezTo>
                <a:cubicBezTo>
                  <a:pt x="515416" y="1809037"/>
                  <a:pt x="740199" y="1802448"/>
                  <a:pt x="483718" y="1844040"/>
                </a:cubicBezTo>
                <a:cubicBezTo>
                  <a:pt x="438310" y="1851403"/>
                  <a:pt x="368148" y="1851660"/>
                  <a:pt x="323698" y="185166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D6D98-9827-5F23-1FCE-F45B1D1A80E3}"/>
              </a:ext>
            </a:extLst>
          </p:cNvPr>
          <p:cNvSpPr txBox="1"/>
          <p:nvPr/>
        </p:nvSpPr>
        <p:spPr>
          <a:xfrm>
            <a:off x="10774166" y="6581001"/>
            <a:ext cx="1417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i="1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Adjusted incorrectly</a:t>
            </a:r>
            <a:endParaRPr lang="en-NZ" sz="1200" i="1" dirty="0"/>
          </a:p>
        </p:txBody>
      </p:sp>
    </p:spTree>
    <p:extLst>
      <p:ext uri="{BB962C8B-B14F-4D97-AF65-F5344CB8AC3E}">
        <p14:creationId xmlns:p14="http://schemas.microsoft.com/office/powerpoint/2010/main" val="340332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2415</TotalTime>
  <Words>297</Words>
  <Application>Microsoft Office PowerPoint</Application>
  <PresentationFormat>Widescreen</PresentationFormat>
  <Paragraphs>86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BlinkMacSystemFont</vt:lpstr>
      <vt:lpstr>Office Theme</vt:lpstr>
      <vt:lpstr>PowerPoint Presentation</vt:lpstr>
      <vt:lpstr>PowerPoint Presentation</vt:lpstr>
      <vt:lpstr>Causal Inference is part of the scientific endeavor</vt:lpstr>
      <vt:lpstr>Causal inference = </vt:lpstr>
      <vt:lpstr>Correlation is not causation but…</vt:lpstr>
      <vt:lpstr>Relationships matter</vt:lpstr>
      <vt:lpstr>Kiwifruit rootstock stage 2 </vt:lpstr>
      <vt:lpstr>Causal salad</vt:lpstr>
      <vt:lpstr>Collider</vt:lpstr>
      <vt:lpstr>Confounder</vt:lpstr>
      <vt:lpstr>Full Luxury Bayesian Inference</vt:lpstr>
      <vt:lpstr>Causal inference = </vt:lpstr>
      <vt:lpstr>Internal browning disease in apples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Moore</dc:creator>
  <cp:lastModifiedBy>Tom Moore</cp:lastModifiedBy>
  <cp:revision>88</cp:revision>
  <dcterms:created xsi:type="dcterms:W3CDTF">2024-08-25T20:48:19Z</dcterms:created>
  <dcterms:modified xsi:type="dcterms:W3CDTF">2024-12-01T20:33:13Z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8f3512-c98a-4fbc-ad6e-3260f1cde3f8_Enabled">
    <vt:lpwstr>true</vt:lpwstr>
  </property>
  <property fmtid="{D5CDD505-2E9C-101B-9397-08002B2CF9AE}" pid="3" name="MSIP_Label_8d8f3512-c98a-4fbc-ad6e-3260f1cde3f8_SetDate">
    <vt:lpwstr>2024-08-25T20:49:35Z</vt:lpwstr>
  </property>
  <property fmtid="{D5CDD505-2E9C-101B-9397-08002B2CF9AE}" pid="4" name="MSIP_Label_8d8f3512-c98a-4fbc-ad6e-3260f1cde3f8_Method">
    <vt:lpwstr>Standard</vt:lpwstr>
  </property>
  <property fmtid="{D5CDD505-2E9C-101B-9397-08002B2CF9AE}" pid="5" name="MSIP_Label_8d8f3512-c98a-4fbc-ad6e-3260f1cde3f8_Name">
    <vt:lpwstr>Internal</vt:lpwstr>
  </property>
  <property fmtid="{D5CDD505-2E9C-101B-9397-08002B2CF9AE}" pid="6" name="MSIP_Label_8d8f3512-c98a-4fbc-ad6e-3260f1cde3f8_SiteId">
    <vt:lpwstr>6ca75ef7-2c66-42e7-af2c-6502153a7e3a</vt:lpwstr>
  </property>
  <property fmtid="{D5CDD505-2E9C-101B-9397-08002B2CF9AE}" pid="7" name="MSIP_Label_8d8f3512-c98a-4fbc-ad6e-3260f1cde3f8_ActionId">
    <vt:lpwstr>d55b3784-bec2-41a4-a32c-652b622729b8</vt:lpwstr>
  </property>
  <property fmtid="{D5CDD505-2E9C-101B-9397-08002B2CF9AE}" pid="8" name="MSIP_Label_8d8f3512-c98a-4fbc-ad6e-3260f1cde3f8_ContentBits">
    <vt:lpwstr>0</vt:lpwstr>
  </property>
</Properties>
</file>